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65" r:id="rId5"/>
    <p:sldId id="266" r:id="rId6"/>
    <p:sldId id="272" r:id="rId7"/>
    <p:sldId id="282" r:id="rId8"/>
    <p:sldId id="273" r:id="rId9"/>
    <p:sldId id="275" r:id="rId10"/>
    <p:sldId id="268" r:id="rId11"/>
    <p:sldId id="269" r:id="rId12"/>
    <p:sldId id="270" r:id="rId13"/>
    <p:sldId id="284" r:id="rId14"/>
    <p:sldId id="283" r:id="rId15"/>
    <p:sldId id="285" r:id="rId16"/>
    <p:sldId id="286" r:id="rId17"/>
    <p:sldId id="287" r:id="rId18"/>
    <p:sldId id="288"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olting" initials="SN" lastIdx="2" clrIdx="0">
    <p:extLst>
      <p:ext uri="{19B8F6BF-5375-455C-9EA6-DF929625EA0E}">
        <p15:presenceInfo xmlns:p15="http://schemas.microsoft.com/office/powerpoint/2012/main" userId="S-1-5-21-823518204-1645522239-682003330-51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7" autoAdjust="0"/>
    <p:restoredTop sz="94660"/>
  </p:normalViewPr>
  <p:slideViewPr>
    <p:cSldViewPr snapToGrid="0">
      <p:cViewPr varScale="1">
        <p:scale>
          <a:sx n="80" d="100"/>
          <a:sy n="80" d="100"/>
        </p:scale>
        <p:origin x="10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78B643-C0C7-60D3-CE12-A60420B791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2A9F063-13F3-A692-91E4-622CDC8261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88FB6B-52E0-49E7-83AA-4BD745B4DABC}" type="datetimeFigureOut">
              <a:rPr lang="en-US" smtClean="0"/>
              <a:t>11/3/2023</a:t>
            </a:fld>
            <a:endParaRPr lang="en-US"/>
          </a:p>
        </p:txBody>
      </p:sp>
      <p:sp>
        <p:nvSpPr>
          <p:cNvPr id="4" name="Footer Placeholder 3">
            <a:extLst>
              <a:ext uri="{FF2B5EF4-FFF2-40B4-BE49-F238E27FC236}">
                <a16:creationId xmlns:a16="http://schemas.microsoft.com/office/drawing/2014/main" id="{6E0CB2E9-01AB-63E8-AAD7-D4822A9833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4AF88A-5E2D-27AA-B0F3-2F198F37AA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EE233-A9A7-4E0C-A3AC-6123F1D5276F}" type="slidenum">
              <a:rPr lang="en-US" smtClean="0"/>
              <a:t>‹#›</a:t>
            </a:fld>
            <a:endParaRPr lang="en-US"/>
          </a:p>
        </p:txBody>
      </p:sp>
    </p:spTree>
    <p:extLst>
      <p:ext uri="{BB962C8B-B14F-4D97-AF65-F5344CB8AC3E}">
        <p14:creationId xmlns:p14="http://schemas.microsoft.com/office/powerpoint/2010/main" val="2721442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8F8723-89B8-4557-9CDB-4E93A287D858}"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A6988-F30B-442F-88B7-8FDC88968C2A}" type="slidenum">
              <a:rPr lang="en-US" smtClean="0"/>
              <a:t>‹#›</a:t>
            </a:fld>
            <a:endParaRPr lang="en-US"/>
          </a:p>
        </p:txBody>
      </p:sp>
    </p:spTree>
    <p:extLst>
      <p:ext uri="{BB962C8B-B14F-4D97-AF65-F5344CB8AC3E}">
        <p14:creationId xmlns:p14="http://schemas.microsoft.com/office/powerpoint/2010/main" val="21623068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507254"/>
          </a:xfrm>
        </p:spPr>
        <p:txBody>
          <a:bodyPr anchor="b"/>
          <a:lstStyle>
            <a:lvl1pPr marL="0" indent="0" algn="ctr">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Text Placeholder 4"/>
          <p:cNvSpPr>
            <a:spLocks noGrp="1"/>
          </p:cNvSpPr>
          <p:nvPr>
            <p:ph type="body" sz="quarter" idx="10"/>
          </p:nvPr>
        </p:nvSpPr>
        <p:spPr>
          <a:xfrm>
            <a:off x="1524000" y="4131917"/>
            <a:ext cx="9144000" cy="1310416"/>
          </a:xfrm>
        </p:spPr>
        <p:txBody>
          <a:bodyPr>
            <a:normAutofit/>
          </a:bodyPr>
          <a:lstStyle>
            <a:lvl1pPr marL="0" indent="0" algn="ctr">
              <a:buNone/>
              <a:defRPr sz="2000">
                <a:solidFill>
                  <a:schemeClr val="accent2"/>
                </a:solidFill>
              </a:defRPr>
            </a:lvl1pPr>
          </a:lstStyle>
          <a:p>
            <a:pPr lvl="0"/>
            <a:r>
              <a:rPr lang="en-US" dirty="0"/>
              <a:t>Click to edit Master text styles</a:t>
            </a:r>
          </a:p>
        </p:txBody>
      </p:sp>
      <p:sp>
        <p:nvSpPr>
          <p:cNvPr id="4" name="Rounded Rectangle 3"/>
          <p:cNvSpPr/>
          <p:nvPr userDrawn="1"/>
        </p:nvSpPr>
        <p:spPr>
          <a:xfrm>
            <a:off x="10844784" y="6309360"/>
            <a:ext cx="877824" cy="5486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921757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ounded Rectangle 5"/>
          <p:cNvSpPr/>
          <p:nvPr userDrawn="1"/>
        </p:nvSpPr>
        <p:spPr>
          <a:xfrm>
            <a:off x="10844784" y="6345936"/>
            <a:ext cx="920178" cy="512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1708122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19099" y="808986"/>
            <a:ext cx="11345863"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19099" y="3688711"/>
            <a:ext cx="1134586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Rounded Rectangle 3"/>
          <p:cNvSpPr/>
          <p:nvPr userDrawn="1"/>
        </p:nvSpPr>
        <p:spPr>
          <a:xfrm>
            <a:off x="10771632" y="6327648"/>
            <a:ext cx="901890" cy="5303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545169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6727" y="1825625"/>
            <a:ext cx="5583073"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592762"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ounded Rectangle 4"/>
          <p:cNvSpPr/>
          <p:nvPr userDrawn="1"/>
        </p:nvSpPr>
        <p:spPr>
          <a:xfrm>
            <a:off x="10863072" y="6330408"/>
            <a:ext cx="883602" cy="4910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4315908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7511" y="64008"/>
            <a:ext cx="11341100" cy="1572768"/>
          </a:xfrm>
        </p:spPr>
        <p:txBody>
          <a:bodyPr/>
          <a:lstStyle/>
          <a:p>
            <a:r>
              <a:rPr lang="en-US" dirty="0"/>
              <a:t>Click to edit Master title style</a:t>
            </a:r>
          </a:p>
        </p:txBody>
      </p:sp>
      <p:sp>
        <p:nvSpPr>
          <p:cNvPr id="3" name="Text Placeholder 2"/>
          <p:cNvSpPr>
            <a:spLocks noGrp="1"/>
          </p:cNvSpPr>
          <p:nvPr>
            <p:ph type="body" idx="1"/>
          </p:nvPr>
        </p:nvSpPr>
        <p:spPr>
          <a:xfrm>
            <a:off x="423864" y="1681163"/>
            <a:ext cx="5573712" cy="823912"/>
          </a:xfrm>
        </p:spPr>
        <p:txBody>
          <a:bodyPr anchor="b">
            <a:norm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23864" y="2505075"/>
            <a:ext cx="5573712" cy="3540883"/>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199" y="1681163"/>
            <a:ext cx="5592763" cy="823912"/>
          </a:xfrm>
        </p:spPr>
        <p:txBody>
          <a:bodyPr anchor="b">
            <a:norm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199" y="2505075"/>
            <a:ext cx="5592763" cy="354088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ounded Rectangle 6"/>
          <p:cNvSpPr/>
          <p:nvPr userDrawn="1"/>
        </p:nvSpPr>
        <p:spPr>
          <a:xfrm>
            <a:off x="10808208" y="6345936"/>
            <a:ext cx="956754" cy="51206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258766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ounded Rectangle 2"/>
          <p:cNvSpPr/>
          <p:nvPr userDrawn="1"/>
        </p:nvSpPr>
        <p:spPr>
          <a:xfrm>
            <a:off x="10625328" y="6309360"/>
            <a:ext cx="1103058" cy="5486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58748104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
          <p:cNvSpPr/>
          <p:nvPr userDrawn="1"/>
        </p:nvSpPr>
        <p:spPr>
          <a:xfrm>
            <a:off x="10917936" y="6309360"/>
            <a:ext cx="786384" cy="5486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8433372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925" y="661851"/>
            <a:ext cx="5105400" cy="5105400"/>
          </a:xfrm>
          <a:prstGeom prst="rect">
            <a:avLst/>
          </a:prstGeom>
        </p:spPr>
      </p:pic>
    </p:spTree>
    <p:extLst>
      <p:ext uri="{BB962C8B-B14F-4D97-AF65-F5344CB8AC3E}">
        <p14:creationId xmlns:p14="http://schemas.microsoft.com/office/powerpoint/2010/main" val="217238607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546812-E6D2-464B-8273-6D46670EC6FC}"/>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8319720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bwMode="gray">
          <a:xfrm>
            <a:off x="436727" y="66102"/>
            <a:ext cx="11328235" cy="15695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userDrawn="1">
            <p:ph type="body" idx="1"/>
          </p:nvPr>
        </p:nvSpPr>
        <p:spPr bwMode="gray">
          <a:xfrm>
            <a:off x="436727" y="1825625"/>
            <a:ext cx="11328236" cy="41452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p:cNvGrpSpPr/>
          <p:nvPr userDrawn="1"/>
        </p:nvGrpSpPr>
        <p:grpSpPr>
          <a:xfrm>
            <a:off x="0" y="6133647"/>
            <a:ext cx="12192000" cy="728063"/>
            <a:chOff x="0" y="6133647"/>
            <a:chExt cx="12192000" cy="728063"/>
          </a:xfrm>
        </p:grpSpPr>
        <p:sp>
          <p:nvSpPr>
            <p:cNvPr id="22" name="Rectangle 21"/>
            <p:cNvSpPr/>
            <p:nvPr userDrawn="1"/>
          </p:nvSpPr>
          <p:spPr bwMode="gray">
            <a:xfrm>
              <a:off x="0" y="6165674"/>
              <a:ext cx="12192000" cy="696036"/>
            </a:xfrm>
            <a:custGeom>
              <a:avLst/>
              <a:gdLst>
                <a:gd name="connsiteX0" fmla="*/ 0 w 12192000"/>
                <a:gd name="connsiteY0" fmla="*/ 0 h 696036"/>
                <a:gd name="connsiteX1" fmla="*/ 12192000 w 12192000"/>
                <a:gd name="connsiteY1" fmla="*/ 0 h 696036"/>
                <a:gd name="connsiteX2" fmla="*/ 12192000 w 12192000"/>
                <a:gd name="connsiteY2" fmla="*/ 696036 h 696036"/>
                <a:gd name="connsiteX3" fmla="*/ 0 w 12192000"/>
                <a:gd name="connsiteY3" fmla="*/ 696036 h 696036"/>
                <a:gd name="connsiteX4" fmla="*/ 0 w 12192000"/>
                <a:gd name="connsiteY4" fmla="*/ 0 h 696036"/>
                <a:gd name="connsiteX0" fmla="*/ 0 w 12192000"/>
                <a:gd name="connsiteY0" fmla="*/ 0 h 696036"/>
                <a:gd name="connsiteX1" fmla="*/ 11641157 w 12192000"/>
                <a:gd name="connsiteY1" fmla="*/ 0 h 696036"/>
                <a:gd name="connsiteX2" fmla="*/ 12192000 w 12192000"/>
                <a:gd name="connsiteY2" fmla="*/ 696036 h 696036"/>
                <a:gd name="connsiteX3" fmla="*/ 0 w 12192000"/>
                <a:gd name="connsiteY3" fmla="*/ 696036 h 696036"/>
                <a:gd name="connsiteX4" fmla="*/ 0 w 12192000"/>
                <a:gd name="connsiteY4" fmla="*/ 0 h 696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96036">
                  <a:moveTo>
                    <a:pt x="0" y="0"/>
                  </a:moveTo>
                  <a:lnTo>
                    <a:pt x="11641157" y="0"/>
                  </a:lnTo>
                  <a:lnTo>
                    <a:pt x="12192000" y="696036"/>
                  </a:lnTo>
                  <a:lnTo>
                    <a:pt x="0" y="69603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pic>
          <p:nvPicPr>
            <p:cNvPr id="19" name="Picture 1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gray">
            <a:xfrm>
              <a:off x="0" y="6133647"/>
              <a:ext cx="12192000" cy="724353"/>
            </a:xfrm>
            <a:prstGeom prst="rect">
              <a:avLst/>
            </a:prstGeom>
          </p:spPr>
        </p:pic>
        <p:pic>
          <p:nvPicPr>
            <p:cNvPr id="9" name="Picture 8" descr="Toyota_logo.png"/>
            <p:cNvPicPr>
              <a:picLocks noChangeAspect="1"/>
            </p:cNvPicPr>
            <p:nvPr userDrawn="1"/>
          </p:nvPicPr>
          <p:blipFill rotWithShape="1">
            <a:blip r:embed="rId12" cstate="print">
              <a:extLst>
                <a:ext uri="{28A0092B-C50C-407E-A947-70E740481C1C}">
                  <a14:useLocalDpi xmlns:a14="http://schemas.microsoft.com/office/drawing/2010/main" val="0"/>
                </a:ext>
              </a:extLst>
            </a:blip>
            <a:srcRect l="22636" t="23937" r="21621" b="23654"/>
            <a:stretch/>
          </p:blipFill>
          <p:spPr bwMode="auto">
            <a:xfrm>
              <a:off x="10884786" y="6301648"/>
              <a:ext cx="778617" cy="549045"/>
            </a:xfrm>
            <a:prstGeom prst="rect">
              <a:avLst/>
            </a:prstGeom>
          </p:spPr>
        </p:pic>
      </p:grpSp>
      <p:sp>
        <p:nvSpPr>
          <p:cNvPr id="4" name="Rounded Rectangle 3"/>
          <p:cNvSpPr/>
          <p:nvPr userDrawn="1"/>
        </p:nvSpPr>
        <p:spPr>
          <a:xfrm>
            <a:off x="10753344" y="6301648"/>
            <a:ext cx="910059" cy="55635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05360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p:fade/>
  </p:transition>
  <p:hf hdr="0" ftr="0" dt="0"/>
  <p:txStyles>
    <p:titleStyle>
      <a:lvl1pPr algn="l" defTabSz="914400" rtl="0" eaLnBrk="1" latinLnBrk="0" hangingPunct="1">
        <a:lnSpc>
          <a:spcPct val="75000"/>
        </a:lnSpc>
        <a:spcBef>
          <a:spcPct val="0"/>
        </a:spcBef>
        <a:buNone/>
        <a:defRPr sz="6000" kern="1200" cap="all" baseline="0">
          <a:solidFill>
            <a:schemeClr val="accent1"/>
          </a:solidFill>
          <a:latin typeface="+mj-lt"/>
          <a:ea typeface="+mj-ea"/>
          <a:cs typeface="+mj-cs"/>
        </a:defRPr>
      </a:lvl1pPr>
    </p:titleStyle>
    <p:bodyStyle>
      <a:lvl1pPr marL="341313" indent="-341313" algn="l" defTabSz="914400" rtl="0" eaLnBrk="1" latinLnBrk="0" hangingPunct="1">
        <a:lnSpc>
          <a:spcPct val="90000"/>
        </a:lnSpc>
        <a:spcBef>
          <a:spcPts val="1000"/>
        </a:spcBef>
        <a:buClr>
          <a:schemeClr val="accent1"/>
        </a:buClr>
        <a:buSzPct val="80000"/>
        <a:buFont typeface="Arial" panose="020B0604020202020204" pitchFamily="34" charset="0"/>
        <a:buChar char="►"/>
        <a:defRPr sz="2800" kern="1200">
          <a:solidFill>
            <a:schemeClr val="tx1"/>
          </a:solidFill>
          <a:latin typeface="+mn-lt"/>
          <a:ea typeface="+mn-ea"/>
          <a:cs typeface="+mn-cs"/>
        </a:defRPr>
      </a:lvl1pPr>
      <a:lvl2pPr marL="738188" indent="-280988"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67">
          <p15:clr>
            <a:srgbClr val="F26B43"/>
          </p15:clr>
        </p15:guide>
        <p15:guide id="4" pos="741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4DA3E-1463-224F-99B9-2A6FA9952188}"/>
              </a:ext>
            </a:extLst>
          </p:cNvPr>
          <p:cNvSpPr>
            <a:spLocks noGrp="1"/>
          </p:cNvSpPr>
          <p:nvPr>
            <p:ph type="ctrTitle"/>
          </p:nvPr>
        </p:nvSpPr>
        <p:spPr/>
        <p:txBody>
          <a:bodyPr>
            <a:noAutofit/>
          </a:bodyPr>
          <a:lstStyle/>
          <a:p>
            <a:r>
              <a:rPr lang="en-US" sz="4400" dirty="0"/>
              <a:t>JIT Toyota-Lift Solution Proposal to </a:t>
            </a:r>
            <a:r>
              <a:rPr lang="en-US" sz="4400" dirty="0" err="1"/>
              <a:t>SUGIShima</a:t>
            </a:r>
            <a:r>
              <a:rPr lang="en-US" sz="4400" dirty="0"/>
              <a:t> Petrochemical Corporation</a:t>
            </a:r>
          </a:p>
        </p:txBody>
      </p:sp>
      <p:sp>
        <p:nvSpPr>
          <p:cNvPr id="3" name="Subtitle 2">
            <a:extLst>
              <a:ext uri="{FF2B5EF4-FFF2-40B4-BE49-F238E27FC236}">
                <a16:creationId xmlns:a16="http://schemas.microsoft.com/office/drawing/2014/main" id="{E788595F-C6B7-ED40-B167-D54C3E4C9E08}"/>
              </a:ext>
            </a:extLst>
          </p:cNvPr>
          <p:cNvSpPr>
            <a:spLocks noGrp="1"/>
          </p:cNvSpPr>
          <p:nvPr>
            <p:ph type="subTitle" idx="1"/>
          </p:nvPr>
        </p:nvSpPr>
        <p:spPr/>
        <p:txBody>
          <a:bodyPr>
            <a:normAutofit fontScale="77500" lnSpcReduction="20000"/>
          </a:bodyPr>
          <a:lstStyle/>
          <a:p>
            <a:r>
              <a:rPr lang="en-US" dirty="0"/>
              <a:t>Presented by Jason Larson, Danelle Turney, Alex Mac Rae, Martin Hares, Dave Trusso, Jeff Lindboom, Sue Stifter</a:t>
            </a:r>
          </a:p>
        </p:txBody>
      </p:sp>
      <p:sp>
        <p:nvSpPr>
          <p:cNvPr id="4" name="Text Placeholder 3">
            <a:extLst>
              <a:ext uri="{FF2B5EF4-FFF2-40B4-BE49-F238E27FC236}">
                <a16:creationId xmlns:a16="http://schemas.microsoft.com/office/drawing/2014/main" id="{74AC85B1-F4C5-D24D-BBBB-0DD30DC4A299}"/>
              </a:ext>
            </a:extLst>
          </p:cNvPr>
          <p:cNvSpPr>
            <a:spLocks noGrp="1"/>
          </p:cNvSpPr>
          <p:nvPr>
            <p:ph type="body" sz="quarter" idx="10"/>
          </p:nvPr>
        </p:nvSpPr>
        <p:spPr/>
        <p:txBody>
          <a:bodyPr/>
          <a:lstStyle/>
          <a:p>
            <a:r>
              <a:rPr lang="en-US" dirty="0"/>
              <a:t>November 3, 2023</a:t>
            </a:r>
          </a:p>
          <a:p>
            <a:endParaRPr lang="en-US" dirty="0"/>
          </a:p>
        </p:txBody>
      </p:sp>
      <p:pic>
        <p:nvPicPr>
          <p:cNvPr id="6" name="Picture 5" descr="A red and grey logo&#10;&#10;Description automatically generated">
            <a:extLst>
              <a:ext uri="{FF2B5EF4-FFF2-40B4-BE49-F238E27FC236}">
                <a16:creationId xmlns:a16="http://schemas.microsoft.com/office/drawing/2014/main" id="{1A8B86D0-590A-C988-048C-D7B55FB70B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43424" cy="1448002"/>
          </a:xfrm>
          <a:prstGeom prst="rect">
            <a:avLst/>
          </a:prstGeom>
        </p:spPr>
      </p:pic>
      <p:pic>
        <p:nvPicPr>
          <p:cNvPr id="8" name="Picture 7">
            <a:extLst>
              <a:ext uri="{FF2B5EF4-FFF2-40B4-BE49-F238E27FC236}">
                <a16:creationId xmlns:a16="http://schemas.microsoft.com/office/drawing/2014/main" id="{E1C69ED7-9DBA-0B24-10CD-90F3ADB023FF}"/>
              </a:ext>
            </a:extLst>
          </p:cNvPr>
          <p:cNvPicPr>
            <a:picLocks noChangeAspect="1"/>
          </p:cNvPicPr>
          <p:nvPr/>
        </p:nvPicPr>
        <p:blipFill>
          <a:blip r:embed="rId3"/>
          <a:stretch>
            <a:fillRect/>
          </a:stretch>
        </p:blipFill>
        <p:spPr>
          <a:xfrm>
            <a:off x="9856738" y="-5031"/>
            <a:ext cx="2143424" cy="1834341"/>
          </a:xfrm>
          <a:prstGeom prst="rect">
            <a:avLst/>
          </a:prstGeom>
        </p:spPr>
      </p:pic>
      <p:sp>
        <p:nvSpPr>
          <p:cNvPr id="5" name="TextBox 4">
            <a:extLst>
              <a:ext uri="{FF2B5EF4-FFF2-40B4-BE49-F238E27FC236}">
                <a16:creationId xmlns:a16="http://schemas.microsoft.com/office/drawing/2014/main" id="{08751279-76B3-D3D9-F585-B24248E67020}"/>
              </a:ext>
            </a:extLst>
          </p:cNvPr>
          <p:cNvSpPr txBox="1"/>
          <p:nvPr/>
        </p:nvSpPr>
        <p:spPr>
          <a:xfrm>
            <a:off x="11149070" y="6389783"/>
            <a:ext cx="363556" cy="380349"/>
          </a:xfrm>
          <a:prstGeom prst="rect">
            <a:avLst/>
          </a:prstGeom>
          <a:noFill/>
        </p:spPr>
        <p:txBody>
          <a:bodyPr wrap="square" rtlCol="0">
            <a:spAutoFit/>
          </a:bodyPr>
          <a:lstStyle/>
          <a:p>
            <a:r>
              <a:rPr lang="en-US" dirty="0">
                <a:solidFill>
                  <a:schemeClr val="bg1"/>
                </a:solidFill>
              </a:rPr>
              <a:t>1</a:t>
            </a:r>
          </a:p>
        </p:txBody>
      </p:sp>
    </p:spTree>
    <p:extLst>
      <p:ext uri="{BB962C8B-B14F-4D97-AF65-F5344CB8AC3E}">
        <p14:creationId xmlns:p14="http://schemas.microsoft.com/office/powerpoint/2010/main" val="209736018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010F-6464-7F42-8F9E-34789CB36391}"/>
              </a:ext>
            </a:extLst>
          </p:cNvPr>
          <p:cNvSpPr>
            <a:spLocks noGrp="1"/>
          </p:cNvSpPr>
          <p:nvPr>
            <p:ph type="title"/>
          </p:nvPr>
        </p:nvSpPr>
        <p:spPr/>
        <p:txBody>
          <a:bodyPr/>
          <a:lstStyle/>
          <a:p>
            <a:r>
              <a:rPr lang="en-US" dirty="0"/>
              <a:t>Solutions Proposal: Summary</a:t>
            </a:r>
          </a:p>
        </p:txBody>
      </p:sp>
      <p:sp>
        <p:nvSpPr>
          <p:cNvPr id="3" name="Content Placeholder 2">
            <a:extLst>
              <a:ext uri="{FF2B5EF4-FFF2-40B4-BE49-F238E27FC236}">
                <a16:creationId xmlns:a16="http://schemas.microsoft.com/office/drawing/2014/main" id="{33568FE6-69C3-4042-B467-46382EB5D68F}"/>
              </a:ext>
            </a:extLst>
          </p:cNvPr>
          <p:cNvSpPr>
            <a:spLocks noGrp="1"/>
          </p:cNvSpPr>
          <p:nvPr>
            <p:ph idx="1"/>
          </p:nvPr>
        </p:nvSpPr>
        <p:spPr/>
        <p:txBody>
          <a:bodyPr>
            <a:normAutofit fontScale="25000" lnSpcReduction="20000"/>
          </a:bodyPr>
          <a:lstStyle/>
          <a:p>
            <a:r>
              <a:rPr lang="en-US" sz="4800" dirty="0"/>
              <a:t>8FBE20U Forklift</a:t>
            </a:r>
          </a:p>
          <a:p>
            <a:pPr lvl="1"/>
            <a:r>
              <a:rPr lang="en-US" sz="4800" dirty="0"/>
              <a:t>Employees will no longer be able to carry two pallets at a time due lower weight limit on forklift, preventing a safety hazard with blocked view and pushing pallets. </a:t>
            </a:r>
          </a:p>
          <a:p>
            <a:pPr lvl="1"/>
            <a:r>
              <a:rPr lang="en-US" sz="4800" dirty="0"/>
              <a:t>Electric forklifts do not have the parts that seem to be wearing on the LP’s – radiators, oil, etc. </a:t>
            </a:r>
          </a:p>
          <a:p>
            <a:pPr lvl="1"/>
            <a:r>
              <a:rPr lang="en-US" sz="4800" dirty="0"/>
              <a:t>Smooth non-marking indoor tires on these forklifts will prevent floor wear, tire wear and make for a more comfortable ride for operators. </a:t>
            </a:r>
          </a:p>
          <a:p>
            <a:pPr lvl="1"/>
            <a:r>
              <a:rPr lang="en-US" sz="4800" dirty="0"/>
              <a:t>New Forklifts renew the life of the fleet and allows for new PM contracts. One brand/service provider makes tracking maintenance easier for SUGISHIMA. </a:t>
            </a:r>
          </a:p>
          <a:p>
            <a:pPr lvl="1"/>
            <a:r>
              <a:rPr lang="en-US" sz="4800" dirty="0"/>
              <a:t>Reduction in size of fleet also means less maintenance and ensures that all forklifts are being utilized to fullest potential </a:t>
            </a:r>
          </a:p>
          <a:p>
            <a:pPr lvl="1"/>
            <a:endParaRPr lang="en-US" sz="4800" dirty="0"/>
          </a:p>
          <a:p>
            <a:r>
              <a:rPr lang="en-US" sz="4800" dirty="0"/>
              <a:t>Pallet Flow Racking System</a:t>
            </a:r>
          </a:p>
          <a:p>
            <a:pPr lvl="1"/>
            <a:r>
              <a:rPr lang="en-US" sz="4800" dirty="0"/>
              <a:t>Achieves FIFO by the back of the racking facing Production and the front of the racking facing Shipping. </a:t>
            </a:r>
          </a:p>
          <a:p>
            <a:pPr lvl="1"/>
            <a:r>
              <a:rPr lang="en-US" sz="4800" dirty="0"/>
              <a:t>Pallets are added to the racking from Production and gravity moves them through the racking to the shipping side, ensuring the first pallet in is always the first pallet out. </a:t>
            </a:r>
          </a:p>
          <a:p>
            <a:pPr lvl="1"/>
            <a:r>
              <a:rPr lang="en-US" sz="4800" dirty="0"/>
              <a:t>Saves space by each pallet having its own designated space</a:t>
            </a:r>
          </a:p>
          <a:p>
            <a:pPr lvl="1"/>
            <a:r>
              <a:rPr lang="en-US" sz="4800" dirty="0"/>
              <a:t>Every lane is three levels high with twenty pallets per row</a:t>
            </a:r>
          </a:p>
          <a:p>
            <a:pPr lvl="1"/>
            <a:r>
              <a:rPr lang="en-US" sz="4800" dirty="0"/>
              <a:t>Twelve lanes so each product can have its own section of racking to keep organized. </a:t>
            </a:r>
          </a:p>
          <a:p>
            <a:pPr lvl="1"/>
            <a:r>
              <a:rPr lang="en-US" sz="4800" dirty="0"/>
              <a:t>Electronic signs will be added to each section to label for product placement and to allow changes in the future for spacing if needed.</a:t>
            </a:r>
          </a:p>
          <a:p>
            <a:pPr lvl="1"/>
            <a:r>
              <a:rPr lang="en-US" sz="4800" dirty="0"/>
              <a:t>Prevents operators from moving two pallets at a time because it will not fit in the racking that way. </a:t>
            </a:r>
          </a:p>
          <a:p>
            <a:pPr lvl="1"/>
            <a:r>
              <a:rPr lang="en-US" sz="4800" dirty="0"/>
              <a:t>More space so 2</a:t>
            </a:r>
            <a:r>
              <a:rPr lang="en-US" sz="4800" baseline="30000" dirty="0"/>
              <a:t>nd</a:t>
            </a:r>
            <a:r>
              <a:rPr lang="en-US" sz="4800" dirty="0"/>
              <a:t> warehouse will not be needed – cost savings in fuel, labor, fleet, and utilities. Also allows for materials such as pallets to have a designated space. </a:t>
            </a:r>
          </a:p>
          <a:p>
            <a:pPr lvl="1"/>
            <a:r>
              <a:rPr lang="en-US" sz="4800" dirty="0"/>
              <a:t>Limiting space for pallets with elimination of 2</a:t>
            </a:r>
            <a:r>
              <a:rPr lang="en-US" sz="4800" baseline="30000" dirty="0"/>
              <a:t>nd</a:t>
            </a:r>
            <a:r>
              <a:rPr lang="en-US" sz="4800" dirty="0"/>
              <a:t> warehouse also prevents overproduction of product and reduces square foot cost.</a:t>
            </a:r>
          </a:p>
          <a:p>
            <a:pPr lvl="1"/>
            <a:r>
              <a:rPr lang="en-US" sz="4800" dirty="0"/>
              <a:t>180 pallet positions for each type though more than what is needed for current demand will allow a means to handle future expansion or a spike in sales for each type. </a:t>
            </a:r>
          </a:p>
          <a:p>
            <a:r>
              <a:rPr lang="en-US" sz="4800" dirty="0"/>
              <a:t>Warehouse Management System</a:t>
            </a:r>
          </a:p>
          <a:p>
            <a:pPr lvl="1"/>
            <a:r>
              <a:rPr lang="en-US" sz="4800" dirty="0"/>
              <a:t>Introduces Live Inventory with barcodes so production and shipping and constantly aware of their daily numbers with a Visual Management System.</a:t>
            </a:r>
          </a:p>
          <a:p>
            <a:pPr lvl="1"/>
            <a:r>
              <a:rPr lang="en-US" sz="4800" dirty="0"/>
              <a:t>Production will scan the code when it leaves production, forklift operator on production side will scan when it hits the racking, Forklift operator on shipping side will scan when it hits the truck.</a:t>
            </a:r>
          </a:p>
          <a:p>
            <a:pPr lvl="1"/>
            <a:r>
              <a:rPr lang="en-US" sz="4800" dirty="0"/>
              <a:t>Target numbers and actual numbers will also be displayed for Production and Shipping based on these scans and inventory so KPI’s are in place. </a:t>
            </a:r>
          </a:p>
          <a:p>
            <a:pPr lvl="1"/>
            <a:r>
              <a:rPr lang="en-US" sz="4800" dirty="0"/>
              <a:t>All decisions based for production should be based on the shipping numbers in the warehouse management system turning it into a true pull system. </a:t>
            </a:r>
          </a:p>
          <a:p>
            <a:pPr lvl="1"/>
            <a:endParaRPr lang="en-US" dirty="0"/>
          </a:p>
        </p:txBody>
      </p:sp>
      <p:sp>
        <p:nvSpPr>
          <p:cNvPr id="4" name="TextBox 3">
            <a:extLst>
              <a:ext uri="{FF2B5EF4-FFF2-40B4-BE49-F238E27FC236}">
                <a16:creationId xmlns:a16="http://schemas.microsoft.com/office/drawing/2014/main" id="{8CAC1766-C52D-A377-403B-FE1D4EC09CDE}"/>
              </a:ext>
            </a:extLst>
          </p:cNvPr>
          <p:cNvSpPr txBox="1"/>
          <p:nvPr/>
        </p:nvSpPr>
        <p:spPr>
          <a:xfrm>
            <a:off x="11149070" y="6389783"/>
            <a:ext cx="528810" cy="369332"/>
          </a:xfrm>
          <a:prstGeom prst="rect">
            <a:avLst/>
          </a:prstGeom>
          <a:noFill/>
        </p:spPr>
        <p:txBody>
          <a:bodyPr wrap="square" rtlCol="0">
            <a:spAutoFit/>
          </a:bodyPr>
          <a:lstStyle/>
          <a:p>
            <a:r>
              <a:rPr lang="en-US" dirty="0">
                <a:solidFill>
                  <a:schemeClr val="bg1"/>
                </a:solidFill>
              </a:rPr>
              <a:t>10</a:t>
            </a:r>
          </a:p>
        </p:txBody>
      </p:sp>
    </p:spTree>
    <p:extLst>
      <p:ext uri="{BB962C8B-B14F-4D97-AF65-F5344CB8AC3E}">
        <p14:creationId xmlns:p14="http://schemas.microsoft.com/office/powerpoint/2010/main" val="10670101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010F-6464-7F42-8F9E-34789CB36391}"/>
              </a:ext>
            </a:extLst>
          </p:cNvPr>
          <p:cNvSpPr>
            <a:spLocks noGrp="1"/>
          </p:cNvSpPr>
          <p:nvPr>
            <p:ph type="title"/>
          </p:nvPr>
        </p:nvSpPr>
        <p:spPr/>
        <p:txBody>
          <a:bodyPr>
            <a:normAutofit/>
          </a:bodyPr>
          <a:lstStyle/>
          <a:p>
            <a:r>
              <a:rPr lang="en-US" sz="4400" dirty="0"/>
              <a:t>Solutions Proposal: Summary Continued</a:t>
            </a:r>
          </a:p>
        </p:txBody>
      </p:sp>
      <p:sp>
        <p:nvSpPr>
          <p:cNvPr id="3" name="Content Placeholder 2">
            <a:extLst>
              <a:ext uri="{FF2B5EF4-FFF2-40B4-BE49-F238E27FC236}">
                <a16:creationId xmlns:a16="http://schemas.microsoft.com/office/drawing/2014/main" id="{33568FE6-69C3-4042-B467-46382EB5D68F}"/>
              </a:ext>
            </a:extLst>
          </p:cNvPr>
          <p:cNvSpPr>
            <a:spLocks noGrp="1"/>
          </p:cNvSpPr>
          <p:nvPr>
            <p:ph idx="1"/>
          </p:nvPr>
        </p:nvSpPr>
        <p:spPr/>
        <p:txBody>
          <a:bodyPr>
            <a:normAutofit/>
          </a:bodyPr>
          <a:lstStyle/>
          <a:p>
            <a:r>
              <a:rPr lang="en-US" dirty="0"/>
              <a:t>Palletizer with Wrapper</a:t>
            </a:r>
          </a:p>
          <a:p>
            <a:pPr lvl="1"/>
            <a:r>
              <a:rPr lang="en-US" dirty="0"/>
              <a:t>Prevents hand palletizing which optimizes safety and prevents employees from touching product unnecessarily. </a:t>
            </a:r>
          </a:p>
          <a:p>
            <a:pPr lvl="1"/>
            <a:r>
              <a:rPr lang="en-US" dirty="0"/>
              <a:t>Wrapping allows product to travel more efficiently without falling or breaking preventing loss in revenue due to damaged product. </a:t>
            </a:r>
          </a:p>
          <a:p>
            <a:r>
              <a:rPr lang="en-US" dirty="0"/>
              <a:t>Floor Scrubber</a:t>
            </a:r>
          </a:p>
          <a:p>
            <a:pPr lvl="1"/>
            <a:r>
              <a:rPr lang="en-US" dirty="0"/>
              <a:t>Allows for more cleanly environment, keeps walkways and aisles visible for pedestrians. </a:t>
            </a:r>
          </a:p>
          <a:p>
            <a:r>
              <a:rPr lang="en-US" dirty="0"/>
              <a:t>New Aisleways, Dock Door Barriers, and Projectors</a:t>
            </a:r>
          </a:p>
          <a:p>
            <a:pPr lvl="1"/>
            <a:r>
              <a:rPr lang="en-US" dirty="0"/>
              <a:t>All introduced to optimize safety of pedestrians and forklifts operators.</a:t>
            </a:r>
          </a:p>
          <a:p>
            <a:pPr lvl="1"/>
            <a:endParaRPr lang="en-US" dirty="0"/>
          </a:p>
        </p:txBody>
      </p:sp>
      <p:sp>
        <p:nvSpPr>
          <p:cNvPr id="4" name="TextBox 3">
            <a:extLst>
              <a:ext uri="{FF2B5EF4-FFF2-40B4-BE49-F238E27FC236}">
                <a16:creationId xmlns:a16="http://schemas.microsoft.com/office/drawing/2014/main" id="{8CAC1766-C52D-A377-403B-FE1D4EC09CDE}"/>
              </a:ext>
            </a:extLst>
          </p:cNvPr>
          <p:cNvSpPr txBox="1"/>
          <p:nvPr/>
        </p:nvSpPr>
        <p:spPr>
          <a:xfrm>
            <a:off x="11149070" y="6389783"/>
            <a:ext cx="484742" cy="369332"/>
          </a:xfrm>
          <a:prstGeom prst="rect">
            <a:avLst/>
          </a:prstGeom>
          <a:noFill/>
        </p:spPr>
        <p:txBody>
          <a:bodyPr wrap="square" rtlCol="0">
            <a:spAutoFit/>
          </a:bodyPr>
          <a:lstStyle/>
          <a:p>
            <a:r>
              <a:rPr lang="en-US" dirty="0">
                <a:solidFill>
                  <a:schemeClr val="bg1"/>
                </a:solidFill>
              </a:rPr>
              <a:t>11</a:t>
            </a:r>
          </a:p>
        </p:txBody>
      </p:sp>
    </p:spTree>
    <p:extLst>
      <p:ext uri="{BB962C8B-B14F-4D97-AF65-F5344CB8AC3E}">
        <p14:creationId xmlns:p14="http://schemas.microsoft.com/office/powerpoint/2010/main" val="402854915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010F-6464-7F42-8F9E-34789CB36391}"/>
              </a:ext>
            </a:extLst>
          </p:cNvPr>
          <p:cNvSpPr>
            <a:spLocks noGrp="1"/>
          </p:cNvSpPr>
          <p:nvPr>
            <p:ph type="title"/>
          </p:nvPr>
        </p:nvSpPr>
        <p:spPr>
          <a:xfrm>
            <a:off x="436727" y="66102"/>
            <a:ext cx="11328235" cy="667825"/>
          </a:xfrm>
        </p:spPr>
        <p:txBody>
          <a:bodyPr>
            <a:normAutofit/>
          </a:bodyPr>
          <a:lstStyle/>
          <a:p>
            <a:r>
              <a:rPr lang="en-US" sz="3600" dirty="0"/>
              <a:t>Solutions Proposal: Warehouse Layout</a:t>
            </a:r>
          </a:p>
        </p:txBody>
      </p:sp>
      <p:sp>
        <p:nvSpPr>
          <p:cNvPr id="4" name="TextBox 3">
            <a:extLst>
              <a:ext uri="{FF2B5EF4-FFF2-40B4-BE49-F238E27FC236}">
                <a16:creationId xmlns:a16="http://schemas.microsoft.com/office/drawing/2014/main" id="{8CAC1766-C52D-A377-403B-FE1D4EC09CDE}"/>
              </a:ext>
            </a:extLst>
          </p:cNvPr>
          <p:cNvSpPr txBox="1"/>
          <p:nvPr/>
        </p:nvSpPr>
        <p:spPr>
          <a:xfrm>
            <a:off x="11149070" y="6389783"/>
            <a:ext cx="462708" cy="369332"/>
          </a:xfrm>
          <a:prstGeom prst="rect">
            <a:avLst/>
          </a:prstGeom>
          <a:noFill/>
        </p:spPr>
        <p:txBody>
          <a:bodyPr wrap="square" rtlCol="0">
            <a:spAutoFit/>
          </a:bodyPr>
          <a:lstStyle/>
          <a:p>
            <a:r>
              <a:rPr lang="en-US" dirty="0">
                <a:solidFill>
                  <a:schemeClr val="bg1"/>
                </a:solidFill>
              </a:rPr>
              <a:t>12</a:t>
            </a:r>
          </a:p>
        </p:txBody>
      </p:sp>
      <p:pic>
        <p:nvPicPr>
          <p:cNvPr id="6" name="Picture 5">
            <a:extLst>
              <a:ext uri="{FF2B5EF4-FFF2-40B4-BE49-F238E27FC236}">
                <a16:creationId xmlns:a16="http://schemas.microsoft.com/office/drawing/2014/main" id="{119F5A71-3E8C-D88E-187D-F850850560AD}"/>
              </a:ext>
            </a:extLst>
          </p:cNvPr>
          <p:cNvPicPr>
            <a:picLocks noChangeAspect="1"/>
          </p:cNvPicPr>
          <p:nvPr/>
        </p:nvPicPr>
        <p:blipFill>
          <a:blip r:embed="rId2"/>
          <a:stretch>
            <a:fillRect/>
          </a:stretch>
        </p:blipFill>
        <p:spPr>
          <a:xfrm>
            <a:off x="1203158" y="517358"/>
            <a:ext cx="9288379" cy="5606715"/>
          </a:xfrm>
          <a:prstGeom prst="rect">
            <a:avLst/>
          </a:prstGeom>
        </p:spPr>
      </p:pic>
    </p:spTree>
    <p:extLst>
      <p:ext uri="{BB962C8B-B14F-4D97-AF65-F5344CB8AC3E}">
        <p14:creationId xmlns:p14="http://schemas.microsoft.com/office/powerpoint/2010/main" val="266723786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A0CE-14CB-AD37-A944-45FA3300FF9E}"/>
              </a:ext>
            </a:extLst>
          </p:cNvPr>
          <p:cNvSpPr>
            <a:spLocks noGrp="1"/>
          </p:cNvSpPr>
          <p:nvPr>
            <p:ph type="title"/>
          </p:nvPr>
        </p:nvSpPr>
        <p:spPr>
          <a:xfrm>
            <a:off x="436727" y="66102"/>
            <a:ext cx="11328235" cy="694062"/>
          </a:xfrm>
        </p:spPr>
        <p:txBody>
          <a:bodyPr>
            <a:normAutofit/>
          </a:bodyPr>
          <a:lstStyle/>
          <a:p>
            <a:r>
              <a:rPr lang="en-US" sz="4000" dirty="0"/>
              <a:t>Solutions Proposal: Warehouse Layout</a:t>
            </a:r>
          </a:p>
        </p:txBody>
      </p:sp>
      <p:pic>
        <p:nvPicPr>
          <p:cNvPr id="5" name="Content Placeholder 4">
            <a:extLst>
              <a:ext uri="{FF2B5EF4-FFF2-40B4-BE49-F238E27FC236}">
                <a16:creationId xmlns:a16="http://schemas.microsoft.com/office/drawing/2014/main" id="{6DACAACF-9AD9-CCEB-5E90-1477C53773AB}"/>
              </a:ext>
            </a:extLst>
          </p:cNvPr>
          <p:cNvPicPr>
            <a:picLocks noGrp="1" noChangeAspect="1"/>
          </p:cNvPicPr>
          <p:nvPr>
            <p:ph idx="1"/>
          </p:nvPr>
        </p:nvPicPr>
        <p:blipFill>
          <a:blip r:embed="rId2"/>
          <a:stretch>
            <a:fillRect/>
          </a:stretch>
        </p:blipFill>
        <p:spPr>
          <a:xfrm>
            <a:off x="106041" y="581158"/>
            <a:ext cx="11571839" cy="5434052"/>
          </a:xfrm>
        </p:spPr>
      </p:pic>
      <p:sp>
        <p:nvSpPr>
          <p:cNvPr id="6" name="TextBox 5">
            <a:extLst>
              <a:ext uri="{FF2B5EF4-FFF2-40B4-BE49-F238E27FC236}">
                <a16:creationId xmlns:a16="http://schemas.microsoft.com/office/drawing/2014/main" id="{1C445216-D2E4-4921-EB08-464D50CC2170}"/>
              </a:ext>
            </a:extLst>
          </p:cNvPr>
          <p:cNvSpPr txBox="1"/>
          <p:nvPr/>
        </p:nvSpPr>
        <p:spPr>
          <a:xfrm>
            <a:off x="11149070" y="6389783"/>
            <a:ext cx="462708" cy="369332"/>
          </a:xfrm>
          <a:prstGeom prst="rect">
            <a:avLst/>
          </a:prstGeom>
          <a:noFill/>
        </p:spPr>
        <p:txBody>
          <a:bodyPr wrap="square" rtlCol="0">
            <a:spAutoFit/>
          </a:bodyPr>
          <a:lstStyle/>
          <a:p>
            <a:r>
              <a:rPr lang="en-US" dirty="0">
                <a:solidFill>
                  <a:schemeClr val="bg1"/>
                </a:solidFill>
              </a:rPr>
              <a:t>13</a:t>
            </a:r>
          </a:p>
        </p:txBody>
      </p:sp>
    </p:spTree>
    <p:extLst>
      <p:ext uri="{BB962C8B-B14F-4D97-AF65-F5344CB8AC3E}">
        <p14:creationId xmlns:p14="http://schemas.microsoft.com/office/powerpoint/2010/main" val="17264202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9A0CE-14CB-AD37-A944-45FA3300FF9E}"/>
              </a:ext>
            </a:extLst>
          </p:cNvPr>
          <p:cNvSpPr>
            <a:spLocks noGrp="1"/>
          </p:cNvSpPr>
          <p:nvPr>
            <p:ph type="title"/>
          </p:nvPr>
        </p:nvSpPr>
        <p:spPr>
          <a:xfrm>
            <a:off x="436727" y="66102"/>
            <a:ext cx="11328235" cy="694062"/>
          </a:xfrm>
        </p:spPr>
        <p:txBody>
          <a:bodyPr>
            <a:normAutofit/>
          </a:bodyPr>
          <a:lstStyle/>
          <a:p>
            <a:r>
              <a:rPr lang="en-US" sz="4000" dirty="0"/>
              <a:t>Solutions Proposal: Warehouse Layout</a:t>
            </a:r>
          </a:p>
        </p:txBody>
      </p:sp>
      <p:pic>
        <p:nvPicPr>
          <p:cNvPr id="7" name="Content Placeholder 6">
            <a:extLst>
              <a:ext uri="{FF2B5EF4-FFF2-40B4-BE49-F238E27FC236}">
                <a16:creationId xmlns:a16="http://schemas.microsoft.com/office/drawing/2014/main" id="{895A3A47-8F03-4A24-D65F-534F9376C233}"/>
              </a:ext>
            </a:extLst>
          </p:cNvPr>
          <p:cNvPicPr>
            <a:picLocks noGrp="1" noChangeAspect="1"/>
          </p:cNvPicPr>
          <p:nvPr>
            <p:ph idx="1"/>
          </p:nvPr>
        </p:nvPicPr>
        <p:blipFill>
          <a:blip r:embed="rId2"/>
          <a:stretch>
            <a:fillRect/>
          </a:stretch>
        </p:blipFill>
        <p:spPr>
          <a:xfrm>
            <a:off x="2142924" y="671754"/>
            <a:ext cx="7122261" cy="5353920"/>
          </a:xfrm>
          <a:prstGeom prst="rect">
            <a:avLst/>
          </a:prstGeom>
        </p:spPr>
      </p:pic>
      <p:sp>
        <p:nvSpPr>
          <p:cNvPr id="8" name="TextBox 7">
            <a:extLst>
              <a:ext uri="{FF2B5EF4-FFF2-40B4-BE49-F238E27FC236}">
                <a16:creationId xmlns:a16="http://schemas.microsoft.com/office/drawing/2014/main" id="{85C44982-E418-0283-453A-91B177257C8E}"/>
              </a:ext>
            </a:extLst>
          </p:cNvPr>
          <p:cNvSpPr txBox="1"/>
          <p:nvPr/>
        </p:nvSpPr>
        <p:spPr>
          <a:xfrm>
            <a:off x="11149070" y="6389783"/>
            <a:ext cx="462708" cy="369332"/>
          </a:xfrm>
          <a:prstGeom prst="rect">
            <a:avLst/>
          </a:prstGeom>
          <a:noFill/>
        </p:spPr>
        <p:txBody>
          <a:bodyPr wrap="square" rtlCol="0">
            <a:spAutoFit/>
          </a:bodyPr>
          <a:lstStyle/>
          <a:p>
            <a:r>
              <a:rPr lang="en-US" dirty="0">
                <a:solidFill>
                  <a:schemeClr val="bg1"/>
                </a:solidFill>
              </a:rPr>
              <a:t>14</a:t>
            </a:r>
          </a:p>
        </p:txBody>
      </p:sp>
    </p:spTree>
    <p:extLst>
      <p:ext uri="{BB962C8B-B14F-4D97-AF65-F5344CB8AC3E}">
        <p14:creationId xmlns:p14="http://schemas.microsoft.com/office/powerpoint/2010/main" val="6204626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05A6C4-748E-9C41-D664-9125439D1909}"/>
              </a:ext>
            </a:extLst>
          </p:cNvPr>
          <p:cNvSpPr>
            <a:spLocks noGrp="1"/>
          </p:cNvSpPr>
          <p:nvPr>
            <p:ph type="title"/>
          </p:nvPr>
        </p:nvSpPr>
        <p:spPr>
          <a:xfrm>
            <a:off x="1115568" y="548640"/>
            <a:ext cx="10168128" cy="1179576"/>
          </a:xfrm>
        </p:spPr>
        <p:txBody>
          <a:bodyPr>
            <a:normAutofit/>
          </a:bodyPr>
          <a:lstStyle/>
          <a:p>
            <a:r>
              <a:rPr lang="en-US" sz="4000"/>
              <a:t>Solutions Proposal: Cost Savings</a:t>
            </a:r>
            <a:endParaRPr lang="en-US" sz="4000" dirty="0"/>
          </a:p>
        </p:txBody>
      </p:sp>
      <p:sp>
        <p:nvSpPr>
          <p:cNvPr id="18" name="Rectangle 17">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4D7C9A02-6EE1-7CEB-E1E1-D23B5942A72C}"/>
              </a:ext>
            </a:extLst>
          </p:cNvPr>
          <p:cNvPicPr>
            <a:picLocks noChangeAspect="1"/>
          </p:cNvPicPr>
          <p:nvPr/>
        </p:nvPicPr>
        <p:blipFill rotWithShape="1">
          <a:blip r:embed="rId2"/>
          <a:srcRect r="2797" b="1"/>
          <a:stretch/>
        </p:blipFill>
        <p:spPr>
          <a:xfrm>
            <a:off x="626850" y="1599658"/>
            <a:ext cx="4427682" cy="2721636"/>
          </a:xfrm>
          <a:prstGeom prst="rect">
            <a:avLst/>
          </a:prstGeom>
        </p:spPr>
      </p:pic>
      <p:sp>
        <p:nvSpPr>
          <p:cNvPr id="9" name="Content Placeholder 8">
            <a:extLst>
              <a:ext uri="{FF2B5EF4-FFF2-40B4-BE49-F238E27FC236}">
                <a16:creationId xmlns:a16="http://schemas.microsoft.com/office/drawing/2014/main" id="{CB3415AB-F89E-DDD3-6C05-6C1FDA107D63}"/>
              </a:ext>
            </a:extLst>
          </p:cNvPr>
          <p:cNvSpPr>
            <a:spLocks noGrp="1"/>
          </p:cNvSpPr>
          <p:nvPr>
            <p:ph idx="1"/>
          </p:nvPr>
        </p:nvSpPr>
        <p:spPr>
          <a:xfrm>
            <a:off x="5366085" y="2129590"/>
            <a:ext cx="5606716" cy="1898827"/>
          </a:xfrm>
        </p:spPr>
        <p:txBody>
          <a:bodyPr anchor="ctr">
            <a:normAutofit fontScale="55000" lnSpcReduction="20000"/>
          </a:bodyPr>
          <a:lstStyle/>
          <a:p>
            <a:r>
              <a:rPr lang="en-US" sz="1800" dirty="0"/>
              <a:t>It is assumed there is 1 operator per forklift per shift. (3 shifts)</a:t>
            </a:r>
          </a:p>
          <a:p>
            <a:r>
              <a:rPr lang="en-US" sz="1800" dirty="0"/>
              <a:t>The Estimated Rate for a Forklift Operator including benefits was placed at $28.96. </a:t>
            </a:r>
          </a:p>
          <a:p>
            <a:r>
              <a:rPr lang="en-US" sz="1800" dirty="0"/>
              <a:t>Benefits are assumed to add an average of an additional $4.50 per hour to employee’s rate. </a:t>
            </a:r>
          </a:p>
          <a:p>
            <a:r>
              <a:rPr lang="en-US" sz="1800" dirty="0"/>
              <a:t>Overtime rate would be the total labor less the benefit times time and a half. ($36.69)</a:t>
            </a:r>
          </a:p>
          <a:p>
            <a:r>
              <a:rPr lang="en-US" sz="1800" dirty="0"/>
              <a:t>Working 6 days per week, the 6</a:t>
            </a:r>
            <a:r>
              <a:rPr lang="en-US" sz="1800" baseline="30000" dirty="0"/>
              <a:t>th</a:t>
            </a:r>
            <a:r>
              <a:rPr lang="en-US" sz="1800" dirty="0"/>
              <a:t> day would be all Overtime, giving them 40 standard hours, 8 Overtime hours. </a:t>
            </a:r>
          </a:p>
          <a:p>
            <a:r>
              <a:rPr lang="en-US" sz="1800" dirty="0"/>
              <a:t>Cost Savings: $7,474,484.16 per year.</a:t>
            </a:r>
          </a:p>
        </p:txBody>
      </p:sp>
      <p:pic>
        <p:nvPicPr>
          <p:cNvPr id="7" name="Picture 6">
            <a:extLst>
              <a:ext uri="{FF2B5EF4-FFF2-40B4-BE49-F238E27FC236}">
                <a16:creationId xmlns:a16="http://schemas.microsoft.com/office/drawing/2014/main" id="{DC69F65A-768B-A2E3-9363-145EBBB1A3AD}"/>
              </a:ext>
            </a:extLst>
          </p:cNvPr>
          <p:cNvPicPr>
            <a:picLocks noChangeAspect="1"/>
          </p:cNvPicPr>
          <p:nvPr/>
        </p:nvPicPr>
        <p:blipFill>
          <a:blip r:embed="rId3"/>
          <a:stretch>
            <a:fillRect/>
          </a:stretch>
        </p:blipFill>
        <p:spPr>
          <a:xfrm>
            <a:off x="626850" y="4258241"/>
            <a:ext cx="4427682" cy="2632676"/>
          </a:xfrm>
          <a:prstGeom prst="rect">
            <a:avLst/>
          </a:prstGeom>
        </p:spPr>
      </p:pic>
      <p:sp>
        <p:nvSpPr>
          <p:cNvPr id="21" name="Content Placeholder 8">
            <a:extLst>
              <a:ext uri="{FF2B5EF4-FFF2-40B4-BE49-F238E27FC236}">
                <a16:creationId xmlns:a16="http://schemas.microsoft.com/office/drawing/2014/main" id="{C4FCA4E4-2448-7390-087C-85B2DAF99DE7}"/>
              </a:ext>
            </a:extLst>
          </p:cNvPr>
          <p:cNvSpPr txBox="1">
            <a:spLocks/>
          </p:cNvSpPr>
          <p:nvPr/>
        </p:nvSpPr>
        <p:spPr bwMode="gray">
          <a:xfrm>
            <a:off x="5377808" y="4591436"/>
            <a:ext cx="5606716" cy="1898827"/>
          </a:xfrm>
          <a:prstGeom prst="rect">
            <a:avLst/>
          </a:prstGeom>
        </p:spPr>
        <p:txBody>
          <a:bodyPr vert="horz" lIns="91440" tIns="45720" rIns="91440" bIns="45720" rtlCol="0" anchor="ctr">
            <a:normAutofit fontScale="62500" lnSpcReduction="20000"/>
          </a:bodyPr>
          <a:lstStyle>
            <a:lvl1pPr marL="341313" indent="-341313" algn="l" defTabSz="914400" rtl="0" eaLnBrk="1" latinLnBrk="0" hangingPunct="1">
              <a:lnSpc>
                <a:spcPct val="90000"/>
              </a:lnSpc>
              <a:spcBef>
                <a:spcPts val="1000"/>
              </a:spcBef>
              <a:buClr>
                <a:schemeClr val="accent1"/>
              </a:buClr>
              <a:buSzPct val="80000"/>
              <a:buFont typeface="Arial" panose="020B0604020202020204" pitchFamily="34" charset="0"/>
              <a:buChar char="►"/>
              <a:defRPr sz="2800" kern="1200">
                <a:solidFill>
                  <a:schemeClr val="tx1"/>
                </a:solidFill>
                <a:latin typeface="+mn-lt"/>
                <a:ea typeface="+mn-ea"/>
                <a:cs typeface="+mn-cs"/>
              </a:defRPr>
            </a:lvl1pPr>
            <a:lvl2pPr marL="738188" indent="-280988"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a:t>It is assumed there are 8 hand palletizers per shift. (3 shifts)</a:t>
            </a:r>
          </a:p>
          <a:p>
            <a:r>
              <a:rPr lang="en-US" sz="1800" dirty="0"/>
              <a:t>The Estimated Rate for a Hand Palletizer including benefits was placed at $24.35. </a:t>
            </a:r>
          </a:p>
          <a:p>
            <a:r>
              <a:rPr lang="en-US" sz="1800" dirty="0"/>
              <a:t>Benefits are assumed to add an average of an additional $4.50 per hour to employee’s rate. </a:t>
            </a:r>
          </a:p>
          <a:p>
            <a:r>
              <a:rPr lang="en-US" sz="1800" dirty="0"/>
              <a:t>Overtime rate would be the total labor less the benefit times time and a half. ($29.78)</a:t>
            </a:r>
          </a:p>
          <a:p>
            <a:r>
              <a:rPr lang="en-US" sz="1800" dirty="0"/>
              <a:t>Working 6 days per week, the 6</a:t>
            </a:r>
            <a:r>
              <a:rPr lang="en-US" sz="1800" baseline="30000" dirty="0"/>
              <a:t>th</a:t>
            </a:r>
            <a:r>
              <a:rPr lang="en-US" sz="1800" dirty="0"/>
              <a:t> day would be all Overtime, giving them 40 standard hours, 8 Overtime hours. </a:t>
            </a:r>
          </a:p>
          <a:p>
            <a:r>
              <a:rPr lang="en-US" sz="1800" dirty="0"/>
              <a:t>Cost Savings: $1,512,875.52 per year. </a:t>
            </a:r>
          </a:p>
          <a:p>
            <a:endParaRPr lang="en-US" sz="1800" dirty="0"/>
          </a:p>
        </p:txBody>
      </p:sp>
      <p:sp>
        <p:nvSpPr>
          <p:cNvPr id="3" name="TextBox 2">
            <a:extLst>
              <a:ext uri="{FF2B5EF4-FFF2-40B4-BE49-F238E27FC236}">
                <a16:creationId xmlns:a16="http://schemas.microsoft.com/office/drawing/2014/main" id="{5EFC9718-B865-F493-39F2-F01B21B60F92}"/>
              </a:ext>
            </a:extLst>
          </p:cNvPr>
          <p:cNvSpPr txBox="1"/>
          <p:nvPr/>
        </p:nvSpPr>
        <p:spPr>
          <a:xfrm>
            <a:off x="11149070" y="6389783"/>
            <a:ext cx="462708" cy="369332"/>
          </a:xfrm>
          <a:prstGeom prst="rect">
            <a:avLst/>
          </a:prstGeom>
          <a:noFill/>
        </p:spPr>
        <p:txBody>
          <a:bodyPr wrap="square" rtlCol="0">
            <a:spAutoFit/>
          </a:bodyPr>
          <a:lstStyle/>
          <a:p>
            <a:r>
              <a:rPr lang="en-US" dirty="0">
                <a:solidFill>
                  <a:schemeClr val="accent1"/>
                </a:solidFill>
              </a:rPr>
              <a:t>15</a:t>
            </a:r>
          </a:p>
        </p:txBody>
      </p:sp>
    </p:spTree>
    <p:extLst>
      <p:ext uri="{BB962C8B-B14F-4D97-AF65-F5344CB8AC3E}">
        <p14:creationId xmlns:p14="http://schemas.microsoft.com/office/powerpoint/2010/main" val="321391441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ECDE7A-6944-466D-8FFE-149A29BA6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B3420082-9415-44EC-802E-C77D71D59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12700">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55A52C45-1FCB-4636-A80F-2849B8226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905A6C4-748E-9C41-D664-9125439D1909}"/>
              </a:ext>
            </a:extLst>
          </p:cNvPr>
          <p:cNvSpPr>
            <a:spLocks noGrp="1"/>
          </p:cNvSpPr>
          <p:nvPr>
            <p:ph type="title"/>
          </p:nvPr>
        </p:nvSpPr>
        <p:spPr>
          <a:xfrm>
            <a:off x="1115568" y="548640"/>
            <a:ext cx="10168128" cy="1179576"/>
          </a:xfrm>
        </p:spPr>
        <p:txBody>
          <a:bodyPr>
            <a:normAutofit/>
          </a:bodyPr>
          <a:lstStyle/>
          <a:p>
            <a:r>
              <a:rPr lang="en-US" sz="4000"/>
              <a:t>Solutions Proposal: Cost Savings</a:t>
            </a:r>
            <a:endParaRPr lang="en-US" sz="4000" dirty="0"/>
          </a:p>
        </p:txBody>
      </p:sp>
      <p:sp>
        <p:nvSpPr>
          <p:cNvPr id="18" name="Rectangle 17">
            <a:extLst>
              <a:ext uri="{FF2B5EF4-FFF2-40B4-BE49-F238E27FC236}">
                <a16:creationId xmlns:a16="http://schemas.microsoft.com/office/drawing/2014/main" id="{768EB4DD-3704-43AD-92B3-C4E0C6EA9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7079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CB3415AB-F89E-DDD3-6C05-6C1FDA107D63}"/>
              </a:ext>
            </a:extLst>
          </p:cNvPr>
          <p:cNvSpPr>
            <a:spLocks noGrp="1"/>
          </p:cNvSpPr>
          <p:nvPr>
            <p:ph idx="1"/>
          </p:nvPr>
        </p:nvSpPr>
        <p:spPr>
          <a:xfrm>
            <a:off x="5366085" y="2129590"/>
            <a:ext cx="5606716" cy="1898827"/>
          </a:xfrm>
        </p:spPr>
        <p:txBody>
          <a:bodyPr anchor="ctr">
            <a:normAutofit fontScale="70000" lnSpcReduction="20000"/>
          </a:bodyPr>
          <a:lstStyle/>
          <a:p>
            <a:r>
              <a:rPr lang="en-US" sz="1800" dirty="0"/>
              <a:t>3PM’s assumed to be completed yearly on LP Trucks based on current equipment hours at 250-300 hours cycle. </a:t>
            </a:r>
          </a:p>
          <a:p>
            <a:r>
              <a:rPr lang="en-US" sz="1800" dirty="0"/>
              <a:t>Estimated Cost per PM is $158.36 for LP Trucks.</a:t>
            </a:r>
          </a:p>
          <a:p>
            <a:r>
              <a:rPr lang="en-US" sz="1800" dirty="0"/>
              <a:t>Electric trucks would be on a 500-cycle. </a:t>
            </a:r>
          </a:p>
          <a:p>
            <a:r>
              <a:rPr lang="en-US" sz="1800" dirty="0"/>
              <a:t>An increase in hours would be seen due to better utilization of the fleet. (4 PM’s per year)</a:t>
            </a:r>
          </a:p>
          <a:p>
            <a:r>
              <a:rPr lang="en-US" sz="1800" dirty="0"/>
              <a:t>Estimated cost per PM is $125.00 for Electric.</a:t>
            </a:r>
          </a:p>
          <a:p>
            <a:r>
              <a:rPr lang="en-US" sz="1800" dirty="0"/>
              <a:t>Cost Savings: $15,528.12.</a:t>
            </a:r>
          </a:p>
        </p:txBody>
      </p:sp>
      <p:sp>
        <p:nvSpPr>
          <p:cNvPr id="21" name="Content Placeholder 8">
            <a:extLst>
              <a:ext uri="{FF2B5EF4-FFF2-40B4-BE49-F238E27FC236}">
                <a16:creationId xmlns:a16="http://schemas.microsoft.com/office/drawing/2014/main" id="{C4FCA4E4-2448-7390-087C-85B2DAF99DE7}"/>
              </a:ext>
            </a:extLst>
          </p:cNvPr>
          <p:cNvSpPr txBox="1">
            <a:spLocks/>
          </p:cNvSpPr>
          <p:nvPr/>
        </p:nvSpPr>
        <p:spPr bwMode="gray">
          <a:xfrm>
            <a:off x="330507" y="4949484"/>
            <a:ext cx="10797237" cy="1898827"/>
          </a:xfrm>
          <a:prstGeom prst="rect">
            <a:avLst/>
          </a:prstGeom>
        </p:spPr>
        <p:txBody>
          <a:bodyPr vert="horz" lIns="91440" tIns="45720" rIns="91440" bIns="45720" rtlCol="0" anchor="ctr">
            <a:normAutofit/>
          </a:bodyPr>
          <a:lstStyle>
            <a:lvl1pPr marL="341313" indent="-341313" algn="l" defTabSz="914400" rtl="0" eaLnBrk="1" latinLnBrk="0" hangingPunct="1">
              <a:lnSpc>
                <a:spcPct val="90000"/>
              </a:lnSpc>
              <a:spcBef>
                <a:spcPts val="1000"/>
              </a:spcBef>
              <a:buClr>
                <a:schemeClr val="accent1"/>
              </a:buClr>
              <a:buSzPct val="80000"/>
              <a:buFont typeface="Arial" panose="020B0604020202020204" pitchFamily="34" charset="0"/>
              <a:buChar char="►"/>
              <a:defRPr sz="2800" kern="1200">
                <a:solidFill>
                  <a:schemeClr val="tx1"/>
                </a:solidFill>
                <a:latin typeface="+mn-lt"/>
                <a:ea typeface="+mn-ea"/>
                <a:cs typeface="+mn-cs"/>
              </a:defRPr>
            </a:lvl1pPr>
            <a:lvl2pPr marL="738188" indent="-280988"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dirty="0"/>
              <a:t>Switching from LP to Electric also provides a cost savings in LP tanks.</a:t>
            </a:r>
            <a:r>
              <a:rPr lang="en-US" sz="1800" dirty="0"/>
              <a:t> </a:t>
            </a:r>
          </a:p>
          <a:p>
            <a:r>
              <a:rPr lang="en-US" sz="1800" dirty="0"/>
              <a:t>Assume 1 tank per shift with an estimated cost of $33.52 per tank</a:t>
            </a:r>
          </a:p>
          <a:p>
            <a:r>
              <a:rPr lang="en-US" sz="1800" dirty="0"/>
              <a:t>3 Shifts, 6 days a week would have a weekly cost of $23,531.04 in LP tanks that would be saved by going Electric. </a:t>
            </a:r>
          </a:p>
          <a:p>
            <a:endParaRPr lang="en-US" sz="1800" dirty="0"/>
          </a:p>
        </p:txBody>
      </p:sp>
      <p:pic>
        <p:nvPicPr>
          <p:cNvPr id="4" name="Picture 3">
            <a:extLst>
              <a:ext uri="{FF2B5EF4-FFF2-40B4-BE49-F238E27FC236}">
                <a16:creationId xmlns:a16="http://schemas.microsoft.com/office/drawing/2014/main" id="{26440C6C-F505-F084-13E4-EA6D2616E48F}"/>
              </a:ext>
            </a:extLst>
          </p:cNvPr>
          <p:cNvPicPr>
            <a:picLocks noChangeAspect="1"/>
          </p:cNvPicPr>
          <p:nvPr/>
        </p:nvPicPr>
        <p:blipFill>
          <a:blip r:embed="rId2"/>
          <a:stretch>
            <a:fillRect/>
          </a:stretch>
        </p:blipFill>
        <p:spPr>
          <a:xfrm>
            <a:off x="529526" y="2085787"/>
            <a:ext cx="4525006" cy="2686425"/>
          </a:xfrm>
          <a:prstGeom prst="rect">
            <a:avLst/>
          </a:prstGeom>
        </p:spPr>
      </p:pic>
      <p:sp>
        <p:nvSpPr>
          <p:cNvPr id="8" name="TextBox 7">
            <a:extLst>
              <a:ext uri="{FF2B5EF4-FFF2-40B4-BE49-F238E27FC236}">
                <a16:creationId xmlns:a16="http://schemas.microsoft.com/office/drawing/2014/main" id="{44A2CE06-2E73-09F9-A9A4-62B3FAAEFEBA}"/>
              </a:ext>
            </a:extLst>
          </p:cNvPr>
          <p:cNvSpPr txBox="1"/>
          <p:nvPr/>
        </p:nvSpPr>
        <p:spPr>
          <a:xfrm>
            <a:off x="11149070" y="6389783"/>
            <a:ext cx="462708" cy="369332"/>
          </a:xfrm>
          <a:prstGeom prst="rect">
            <a:avLst/>
          </a:prstGeom>
          <a:noFill/>
        </p:spPr>
        <p:txBody>
          <a:bodyPr wrap="square" rtlCol="0">
            <a:spAutoFit/>
          </a:bodyPr>
          <a:lstStyle/>
          <a:p>
            <a:r>
              <a:rPr lang="en-US" dirty="0">
                <a:solidFill>
                  <a:schemeClr val="accent1"/>
                </a:solidFill>
              </a:rPr>
              <a:t>16</a:t>
            </a:r>
          </a:p>
        </p:txBody>
      </p:sp>
    </p:spTree>
    <p:extLst>
      <p:ext uri="{BB962C8B-B14F-4D97-AF65-F5344CB8AC3E}">
        <p14:creationId xmlns:p14="http://schemas.microsoft.com/office/powerpoint/2010/main" val="38477760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5010F-6464-7F42-8F9E-34789CB3639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3568FE6-69C3-4042-B467-46382EB5D68F}"/>
              </a:ext>
            </a:extLst>
          </p:cNvPr>
          <p:cNvSpPr>
            <a:spLocks noGrp="1"/>
          </p:cNvSpPr>
          <p:nvPr>
            <p:ph idx="1"/>
          </p:nvPr>
        </p:nvSpPr>
        <p:spPr/>
        <p:txBody>
          <a:bodyPr>
            <a:normAutofit fontScale="92500" lnSpcReduction="20000"/>
          </a:bodyPr>
          <a:lstStyle/>
          <a:p>
            <a:r>
              <a:rPr lang="en-US" dirty="0"/>
              <a:t>Assessment Summary based on SUGISHIMA Requests (3) </a:t>
            </a:r>
          </a:p>
          <a:p>
            <a:r>
              <a:rPr lang="en-US" dirty="0"/>
              <a:t>Customer Survey (4)</a:t>
            </a:r>
          </a:p>
          <a:p>
            <a:r>
              <a:rPr lang="en-US" dirty="0"/>
              <a:t>Score Summary: Current Situation (5)</a:t>
            </a:r>
          </a:p>
          <a:p>
            <a:r>
              <a:rPr lang="en-US" dirty="0"/>
              <a:t>Safety Opportunities (6)</a:t>
            </a:r>
          </a:p>
          <a:p>
            <a:r>
              <a:rPr lang="en-US" dirty="0"/>
              <a:t>5S Evaluation (7)</a:t>
            </a:r>
          </a:p>
          <a:p>
            <a:r>
              <a:rPr lang="en-US" dirty="0"/>
              <a:t>Material/Equipment Flow Evaluation (8)</a:t>
            </a:r>
          </a:p>
          <a:p>
            <a:r>
              <a:rPr lang="en-US" dirty="0"/>
              <a:t>Fleet Management Evaluation (9)</a:t>
            </a:r>
          </a:p>
          <a:p>
            <a:r>
              <a:rPr lang="en-US" dirty="0"/>
              <a:t>Solutions Proposal: Summary (10-11)</a:t>
            </a:r>
          </a:p>
          <a:p>
            <a:r>
              <a:rPr lang="en-US" dirty="0"/>
              <a:t>Solutions Proposal: Warehouse Layout (12-14)</a:t>
            </a:r>
          </a:p>
          <a:p>
            <a:r>
              <a:rPr lang="en-US" dirty="0"/>
              <a:t>Solutions Proposal: Cost Savings (15-16)</a:t>
            </a:r>
          </a:p>
        </p:txBody>
      </p:sp>
      <p:sp>
        <p:nvSpPr>
          <p:cNvPr id="4" name="TextBox 3">
            <a:extLst>
              <a:ext uri="{FF2B5EF4-FFF2-40B4-BE49-F238E27FC236}">
                <a16:creationId xmlns:a16="http://schemas.microsoft.com/office/drawing/2014/main" id="{8CAC1766-C52D-A377-403B-FE1D4EC09CDE}"/>
              </a:ext>
            </a:extLst>
          </p:cNvPr>
          <p:cNvSpPr txBox="1"/>
          <p:nvPr/>
        </p:nvSpPr>
        <p:spPr>
          <a:xfrm>
            <a:off x="11149070" y="6389783"/>
            <a:ext cx="363556" cy="380349"/>
          </a:xfrm>
          <a:prstGeom prst="rect">
            <a:avLst/>
          </a:prstGeom>
          <a:noFill/>
        </p:spPr>
        <p:txBody>
          <a:bodyPr wrap="square" rtlCol="0">
            <a:spAutoFit/>
          </a:bodyPr>
          <a:lstStyle/>
          <a:p>
            <a:r>
              <a:rPr lang="en-US" dirty="0">
                <a:solidFill>
                  <a:schemeClr val="bg1"/>
                </a:solidFill>
              </a:rPr>
              <a:t>2</a:t>
            </a:r>
          </a:p>
        </p:txBody>
      </p:sp>
    </p:spTree>
    <p:extLst>
      <p:ext uri="{BB962C8B-B14F-4D97-AF65-F5344CB8AC3E}">
        <p14:creationId xmlns:p14="http://schemas.microsoft.com/office/powerpoint/2010/main" val="32261044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95BE-3524-1464-3F4A-764BA9372D8E}"/>
              </a:ext>
            </a:extLst>
          </p:cNvPr>
          <p:cNvSpPr>
            <a:spLocks noGrp="1"/>
          </p:cNvSpPr>
          <p:nvPr>
            <p:ph type="title"/>
          </p:nvPr>
        </p:nvSpPr>
        <p:spPr>
          <a:xfrm>
            <a:off x="436727" y="66102"/>
            <a:ext cx="11328235" cy="870332"/>
          </a:xfrm>
        </p:spPr>
        <p:txBody>
          <a:bodyPr>
            <a:normAutofit/>
          </a:bodyPr>
          <a:lstStyle/>
          <a:p>
            <a:r>
              <a:rPr lang="en-US" sz="3600" dirty="0"/>
              <a:t>Assessment Summary Based on SUGISHIMA REQUESTS</a:t>
            </a:r>
          </a:p>
        </p:txBody>
      </p:sp>
      <p:sp>
        <p:nvSpPr>
          <p:cNvPr id="4" name="TextBox 3">
            <a:extLst>
              <a:ext uri="{FF2B5EF4-FFF2-40B4-BE49-F238E27FC236}">
                <a16:creationId xmlns:a16="http://schemas.microsoft.com/office/drawing/2014/main" id="{7FE5D448-13D8-D2F7-708F-B40BBFAFC563}"/>
              </a:ext>
            </a:extLst>
          </p:cNvPr>
          <p:cNvSpPr txBox="1"/>
          <p:nvPr/>
        </p:nvSpPr>
        <p:spPr>
          <a:xfrm>
            <a:off x="11149070" y="6389783"/>
            <a:ext cx="363556" cy="380349"/>
          </a:xfrm>
          <a:prstGeom prst="rect">
            <a:avLst/>
          </a:prstGeom>
          <a:noFill/>
        </p:spPr>
        <p:txBody>
          <a:bodyPr wrap="square" rtlCol="0">
            <a:spAutoFit/>
          </a:bodyPr>
          <a:lstStyle/>
          <a:p>
            <a:r>
              <a:rPr lang="en-US" dirty="0">
                <a:solidFill>
                  <a:schemeClr val="bg1"/>
                </a:solidFill>
              </a:rPr>
              <a:t>3</a:t>
            </a:r>
          </a:p>
        </p:txBody>
      </p:sp>
      <p:pic>
        <p:nvPicPr>
          <p:cNvPr id="5" name="Picture 4">
            <a:extLst>
              <a:ext uri="{FF2B5EF4-FFF2-40B4-BE49-F238E27FC236}">
                <a16:creationId xmlns:a16="http://schemas.microsoft.com/office/drawing/2014/main" id="{638801F4-33EF-E3DC-8BE9-02EFF2AF22E7}"/>
              </a:ext>
            </a:extLst>
          </p:cNvPr>
          <p:cNvPicPr>
            <a:picLocks noChangeAspect="1"/>
          </p:cNvPicPr>
          <p:nvPr/>
        </p:nvPicPr>
        <p:blipFill>
          <a:blip r:embed="rId2"/>
          <a:stretch>
            <a:fillRect/>
          </a:stretch>
        </p:blipFill>
        <p:spPr>
          <a:xfrm>
            <a:off x="3378665" y="1069360"/>
            <a:ext cx="5434670" cy="4719279"/>
          </a:xfrm>
          <a:prstGeom prst="rect">
            <a:avLst/>
          </a:prstGeom>
        </p:spPr>
      </p:pic>
    </p:spTree>
    <p:extLst>
      <p:ext uri="{BB962C8B-B14F-4D97-AF65-F5344CB8AC3E}">
        <p14:creationId xmlns:p14="http://schemas.microsoft.com/office/powerpoint/2010/main" val="338181587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7F14-CB20-CEFB-65FF-072805ED242E}"/>
              </a:ext>
            </a:extLst>
          </p:cNvPr>
          <p:cNvSpPr>
            <a:spLocks noGrp="1"/>
          </p:cNvSpPr>
          <p:nvPr>
            <p:ph type="title"/>
          </p:nvPr>
        </p:nvSpPr>
        <p:spPr/>
        <p:txBody>
          <a:bodyPr/>
          <a:lstStyle/>
          <a:p>
            <a:r>
              <a:rPr lang="en-US" dirty="0"/>
              <a:t>Customer Survey</a:t>
            </a:r>
          </a:p>
        </p:txBody>
      </p:sp>
      <p:sp>
        <p:nvSpPr>
          <p:cNvPr id="3" name="Content Placeholder 2">
            <a:extLst>
              <a:ext uri="{FF2B5EF4-FFF2-40B4-BE49-F238E27FC236}">
                <a16:creationId xmlns:a16="http://schemas.microsoft.com/office/drawing/2014/main" id="{72C540A9-22BF-BF8C-57E2-FAAC6DF9DE79}"/>
              </a:ext>
            </a:extLst>
          </p:cNvPr>
          <p:cNvSpPr>
            <a:spLocks noGrp="1"/>
          </p:cNvSpPr>
          <p:nvPr>
            <p:ph idx="1"/>
          </p:nvPr>
        </p:nvSpPr>
        <p:spPr/>
        <p:txBody>
          <a:bodyPr>
            <a:normAutofit lnSpcReduction="10000"/>
          </a:bodyPr>
          <a:lstStyle/>
          <a:p>
            <a:r>
              <a:rPr lang="en-US" dirty="0"/>
              <a:t>Requests for the Customer</a:t>
            </a:r>
          </a:p>
          <a:p>
            <a:pPr lvl="1"/>
            <a:r>
              <a:rPr lang="en-US" dirty="0"/>
              <a:t>Clean up warehouse to enhance safety</a:t>
            </a:r>
          </a:p>
          <a:p>
            <a:pPr lvl="1"/>
            <a:r>
              <a:rPr lang="en-US" dirty="0"/>
              <a:t>Optimize Stock Volumes of Product finished goods</a:t>
            </a:r>
          </a:p>
          <a:p>
            <a:pPr lvl="1"/>
            <a:r>
              <a:rPr lang="en-US" dirty="0"/>
              <a:t>Optimize the number of forklifts in operation. </a:t>
            </a:r>
          </a:p>
          <a:p>
            <a:r>
              <a:rPr lang="en-US" dirty="0"/>
              <a:t>Fact Finding</a:t>
            </a:r>
          </a:p>
          <a:p>
            <a:pPr lvl="1"/>
            <a:r>
              <a:rPr lang="en-US" dirty="0"/>
              <a:t>25’ Clear Height Ceiling</a:t>
            </a:r>
          </a:p>
          <a:p>
            <a:pPr lvl="1"/>
            <a:r>
              <a:rPr lang="en-US" dirty="0"/>
              <a:t>42x48x48 Pallets </a:t>
            </a:r>
          </a:p>
          <a:p>
            <a:pPr lvl="1"/>
            <a:r>
              <a:rPr lang="en-US" dirty="0"/>
              <a:t>3,000 pounds</a:t>
            </a:r>
          </a:p>
          <a:p>
            <a:pPr lvl="1"/>
            <a:r>
              <a:rPr lang="en-US" dirty="0"/>
              <a:t>4 Finished Goods Lines (Basic Production Area)</a:t>
            </a:r>
          </a:p>
          <a:p>
            <a:pPr lvl="1"/>
            <a:r>
              <a:rPr lang="en-US" dirty="0"/>
              <a:t>Currently using 39 LP 5,000 </a:t>
            </a:r>
            <a:r>
              <a:rPr lang="en-US" dirty="0" err="1"/>
              <a:t>lb</a:t>
            </a:r>
            <a:r>
              <a:rPr lang="en-US" dirty="0"/>
              <a:t> Pneumatic Trucks</a:t>
            </a:r>
          </a:p>
          <a:p>
            <a:pPr lvl="1"/>
            <a:r>
              <a:rPr lang="en-US" dirty="0"/>
              <a:t>24/6 operation – 3,000 employees</a:t>
            </a:r>
          </a:p>
          <a:p>
            <a:pPr lvl="1"/>
            <a:r>
              <a:rPr lang="en-US" dirty="0"/>
              <a:t>Estimated total rewards cost per Forklift Operator: $28.96</a:t>
            </a:r>
          </a:p>
          <a:p>
            <a:pPr lvl="1"/>
            <a:r>
              <a:rPr lang="en-US" dirty="0"/>
              <a:t>Estimated total rewards cost per hand palletizers: $24.35</a:t>
            </a:r>
          </a:p>
          <a:p>
            <a:pPr lvl="1"/>
            <a:endParaRPr lang="en-US" dirty="0"/>
          </a:p>
          <a:p>
            <a:pPr marL="457200" lvl="1" indent="0">
              <a:buNone/>
            </a:pPr>
            <a:endParaRPr lang="en-US" dirty="0"/>
          </a:p>
        </p:txBody>
      </p:sp>
      <p:sp>
        <p:nvSpPr>
          <p:cNvPr id="6" name="TextBox 5">
            <a:extLst>
              <a:ext uri="{FF2B5EF4-FFF2-40B4-BE49-F238E27FC236}">
                <a16:creationId xmlns:a16="http://schemas.microsoft.com/office/drawing/2014/main" id="{466387F8-E439-8AFC-C18A-B25FC89B2EF3}"/>
              </a:ext>
            </a:extLst>
          </p:cNvPr>
          <p:cNvSpPr txBox="1"/>
          <p:nvPr/>
        </p:nvSpPr>
        <p:spPr>
          <a:xfrm>
            <a:off x="11149070" y="6389783"/>
            <a:ext cx="363556" cy="380349"/>
          </a:xfrm>
          <a:prstGeom prst="rect">
            <a:avLst/>
          </a:prstGeom>
          <a:noFill/>
        </p:spPr>
        <p:txBody>
          <a:bodyPr wrap="square" rtlCol="0">
            <a:spAutoFit/>
          </a:bodyPr>
          <a:lstStyle/>
          <a:p>
            <a:r>
              <a:rPr lang="en-US" dirty="0">
                <a:solidFill>
                  <a:schemeClr val="bg1"/>
                </a:solidFill>
              </a:rPr>
              <a:t>4</a:t>
            </a:r>
          </a:p>
        </p:txBody>
      </p:sp>
    </p:spTree>
    <p:extLst>
      <p:ext uri="{BB962C8B-B14F-4D97-AF65-F5344CB8AC3E}">
        <p14:creationId xmlns:p14="http://schemas.microsoft.com/office/powerpoint/2010/main" val="1507369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FCF6-BB67-3A5B-63C1-D98EF8EA26B1}"/>
              </a:ext>
            </a:extLst>
          </p:cNvPr>
          <p:cNvSpPr>
            <a:spLocks noGrp="1"/>
          </p:cNvSpPr>
          <p:nvPr>
            <p:ph type="title"/>
          </p:nvPr>
        </p:nvSpPr>
        <p:spPr>
          <a:xfrm>
            <a:off x="436727" y="66102"/>
            <a:ext cx="11328235" cy="889241"/>
          </a:xfrm>
        </p:spPr>
        <p:txBody>
          <a:bodyPr/>
          <a:lstStyle/>
          <a:p>
            <a:r>
              <a:rPr lang="en-US" dirty="0"/>
              <a:t> </a:t>
            </a:r>
            <a:r>
              <a:rPr lang="en-US" sz="4800" dirty="0"/>
              <a:t>Score Summary: current Situation</a:t>
            </a:r>
            <a:endParaRPr lang="en-US" dirty="0"/>
          </a:p>
        </p:txBody>
      </p:sp>
      <p:sp>
        <p:nvSpPr>
          <p:cNvPr id="4" name="TextBox 3">
            <a:extLst>
              <a:ext uri="{FF2B5EF4-FFF2-40B4-BE49-F238E27FC236}">
                <a16:creationId xmlns:a16="http://schemas.microsoft.com/office/drawing/2014/main" id="{C34765F8-A3C5-FCA7-38E0-39B0C554A2CD}"/>
              </a:ext>
            </a:extLst>
          </p:cNvPr>
          <p:cNvSpPr txBox="1"/>
          <p:nvPr/>
        </p:nvSpPr>
        <p:spPr>
          <a:xfrm>
            <a:off x="11149070" y="6389783"/>
            <a:ext cx="363556" cy="380349"/>
          </a:xfrm>
          <a:prstGeom prst="rect">
            <a:avLst/>
          </a:prstGeom>
          <a:noFill/>
        </p:spPr>
        <p:txBody>
          <a:bodyPr wrap="square" rtlCol="0">
            <a:spAutoFit/>
          </a:bodyPr>
          <a:lstStyle/>
          <a:p>
            <a:r>
              <a:rPr lang="en-US" dirty="0">
                <a:solidFill>
                  <a:schemeClr val="bg1"/>
                </a:solidFill>
              </a:rPr>
              <a:t>5</a:t>
            </a:r>
          </a:p>
        </p:txBody>
      </p:sp>
      <p:pic>
        <p:nvPicPr>
          <p:cNvPr id="10" name="Content Placeholder 9">
            <a:extLst>
              <a:ext uri="{FF2B5EF4-FFF2-40B4-BE49-F238E27FC236}">
                <a16:creationId xmlns:a16="http://schemas.microsoft.com/office/drawing/2014/main" id="{68CF497D-9916-0581-B1D2-B1F7522517D1}"/>
              </a:ext>
            </a:extLst>
          </p:cNvPr>
          <p:cNvPicPr>
            <a:picLocks noGrp="1" noChangeAspect="1"/>
          </p:cNvPicPr>
          <p:nvPr>
            <p:ph idx="1"/>
          </p:nvPr>
        </p:nvPicPr>
        <p:blipFill>
          <a:blip r:embed="rId2"/>
          <a:stretch>
            <a:fillRect/>
          </a:stretch>
        </p:blipFill>
        <p:spPr>
          <a:xfrm>
            <a:off x="2541821" y="1024703"/>
            <a:ext cx="7108357" cy="4808594"/>
          </a:xfrm>
        </p:spPr>
      </p:pic>
    </p:spTree>
    <p:extLst>
      <p:ext uri="{BB962C8B-B14F-4D97-AF65-F5344CB8AC3E}">
        <p14:creationId xmlns:p14="http://schemas.microsoft.com/office/powerpoint/2010/main" val="6573181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E62FA-27C7-6DEF-7872-E2D26A08D657}"/>
              </a:ext>
            </a:extLst>
          </p:cNvPr>
          <p:cNvSpPr>
            <a:spLocks noGrp="1"/>
          </p:cNvSpPr>
          <p:nvPr>
            <p:ph type="title"/>
          </p:nvPr>
        </p:nvSpPr>
        <p:spPr>
          <a:xfrm>
            <a:off x="436727" y="66102"/>
            <a:ext cx="11328235" cy="725468"/>
          </a:xfrm>
        </p:spPr>
        <p:txBody>
          <a:bodyPr>
            <a:normAutofit/>
          </a:bodyPr>
          <a:lstStyle/>
          <a:p>
            <a:r>
              <a:rPr lang="en-US" sz="3600" dirty="0"/>
              <a:t>Safety Observations and Opportunities</a:t>
            </a:r>
          </a:p>
        </p:txBody>
      </p:sp>
      <p:sp>
        <p:nvSpPr>
          <p:cNvPr id="4" name="TextBox 3">
            <a:extLst>
              <a:ext uri="{FF2B5EF4-FFF2-40B4-BE49-F238E27FC236}">
                <a16:creationId xmlns:a16="http://schemas.microsoft.com/office/drawing/2014/main" id="{2E0BF57C-1945-F3D0-B9DD-10A67E75AE1B}"/>
              </a:ext>
            </a:extLst>
          </p:cNvPr>
          <p:cNvSpPr txBox="1"/>
          <p:nvPr/>
        </p:nvSpPr>
        <p:spPr>
          <a:xfrm>
            <a:off x="11149070" y="6389783"/>
            <a:ext cx="363556" cy="380349"/>
          </a:xfrm>
          <a:prstGeom prst="rect">
            <a:avLst/>
          </a:prstGeom>
          <a:noFill/>
        </p:spPr>
        <p:txBody>
          <a:bodyPr wrap="square" rtlCol="0">
            <a:spAutoFit/>
          </a:bodyPr>
          <a:lstStyle/>
          <a:p>
            <a:r>
              <a:rPr lang="en-US" dirty="0">
                <a:solidFill>
                  <a:schemeClr val="bg1"/>
                </a:solidFill>
              </a:rPr>
              <a:t>6</a:t>
            </a:r>
          </a:p>
        </p:txBody>
      </p:sp>
      <p:pic>
        <p:nvPicPr>
          <p:cNvPr id="7" name="Picture 6">
            <a:extLst>
              <a:ext uri="{FF2B5EF4-FFF2-40B4-BE49-F238E27FC236}">
                <a16:creationId xmlns:a16="http://schemas.microsoft.com/office/drawing/2014/main" id="{FC969D8D-B64A-40E9-BA83-59DE1F6A19D2}"/>
              </a:ext>
            </a:extLst>
          </p:cNvPr>
          <p:cNvPicPr>
            <a:picLocks noChangeAspect="1"/>
          </p:cNvPicPr>
          <p:nvPr/>
        </p:nvPicPr>
        <p:blipFill>
          <a:blip r:embed="rId2"/>
          <a:stretch>
            <a:fillRect/>
          </a:stretch>
        </p:blipFill>
        <p:spPr>
          <a:xfrm>
            <a:off x="-1" y="622538"/>
            <a:ext cx="11658601" cy="5659243"/>
          </a:xfrm>
          <a:prstGeom prst="rect">
            <a:avLst/>
          </a:prstGeom>
        </p:spPr>
      </p:pic>
    </p:spTree>
    <p:extLst>
      <p:ext uri="{BB962C8B-B14F-4D97-AF65-F5344CB8AC3E}">
        <p14:creationId xmlns:p14="http://schemas.microsoft.com/office/powerpoint/2010/main" val="200458543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D5D0C-9A32-1341-9403-D5E367D6200A}"/>
              </a:ext>
            </a:extLst>
          </p:cNvPr>
          <p:cNvSpPr>
            <a:spLocks noGrp="1"/>
          </p:cNvSpPr>
          <p:nvPr>
            <p:ph type="title"/>
          </p:nvPr>
        </p:nvSpPr>
        <p:spPr>
          <a:xfrm>
            <a:off x="293508" y="87868"/>
            <a:ext cx="11328235" cy="633147"/>
          </a:xfrm>
        </p:spPr>
        <p:txBody>
          <a:bodyPr>
            <a:normAutofit fontScale="90000"/>
          </a:bodyPr>
          <a:lstStyle/>
          <a:p>
            <a:r>
              <a:rPr lang="en-US" sz="4800" dirty="0"/>
              <a:t>5S Evaluation</a:t>
            </a:r>
          </a:p>
        </p:txBody>
      </p:sp>
      <p:sp>
        <p:nvSpPr>
          <p:cNvPr id="5" name="TextBox 4">
            <a:extLst>
              <a:ext uri="{FF2B5EF4-FFF2-40B4-BE49-F238E27FC236}">
                <a16:creationId xmlns:a16="http://schemas.microsoft.com/office/drawing/2014/main" id="{53541063-DD05-A923-8EDE-FA7A690D4FEB}"/>
              </a:ext>
            </a:extLst>
          </p:cNvPr>
          <p:cNvSpPr txBox="1"/>
          <p:nvPr/>
        </p:nvSpPr>
        <p:spPr>
          <a:xfrm>
            <a:off x="11149070" y="6389783"/>
            <a:ext cx="363556" cy="380349"/>
          </a:xfrm>
          <a:prstGeom prst="rect">
            <a:avLst/>
          </a:prstGeom>
          <a:noFill/>
        </p:spPr>
        <p:txBody>
          <a:bodyPr wrap="square" rtlCol="0">
            <a:spAutoFit/>
          </a:bodyPr>
          <a:lstStyle/>
          <a:p>
            <a:r>
              <a:rPr lang="en-US" dirty="0">
                <a:solidFill>
                  <a:schemeClr val="bg1"/>
                </a:solidFill>
              </a:rPr>
              <a:t>7</a:t>
            </a:r>
          </a:p>
        </p:txBody>
      </p:sp>
      <p:pic>
        <p:nvPicPr>
          <p:cNvPr id="4" name="Picture 3">
            <a:extLst>
              <a:ext uri="{FF2B5EF4-FFF2-40B4-BE49-F238E27FC236}">
                <a16:creationId xmlns:a16="http://schemas.microsoft.com/office/drawing/2014/main" id="{0729D258-7E1F-6326-DC10-2890A4A6C65A}"/>
              </a:ext>
            </a:extLst>
          </p:cNvPr>
          <p:cNvPicPr>
            <a:picLocks noChangeAspect="1"/>
          </p:cNvPicPr>
          <p:nvPr/>
        </p:nvPicPr>
        <p:blipFill>
          <a:blip r:embed="rId2"/>
          <a:stretch>
            <a:fillRect/>
          </a:stretch>
        </p:blipFill>
        <p:spPr>
          <a:xfrm>
            <a:off x="-1" y="589228"/>
            <a:ext cx="11621743" cy="5688961"/>
          </a:xfrm>
          <a:prstGeom prst="rect">
            <a:avLst/>
          </a:prstGeom>
        </p:spPr>
      </p:pic>
    </p:spTree>
    <p:extLst>
      <p:ext uri="{BB962C8B-B14F-4D97-AF65-F5344CB8AC3E}">
        <p14:creationId xmlns:p14="http://schemas.microsoft.com/office/powerpoint/2010/main" val="392264730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EDEFB-C484-EC4D-855C-0279FD72C27B}"/>
              </a:ext>
            </a:extLst>
          </p:cNvPr>
          <p:cNvSpPr>
            <a:spLocks noGrp="1"/>
          </p:cNvSpPr>
          <p:nvPr>
            <p:ph type="title"/>
          </p:nvPr>
        </p:nvSpPr>
        <p:spPr>
          <a:xfrm>
            <a:off x="437511" y="64008"/>
            <a:ext cx="11341100" cy="748792"/>
          </a:xfrm>
        </p:spPr>
        <p:txBody>
          <a:bodyPr>
            <a:normAutofit/>
          </a:bodyPr>
          <a:lstStyle/>
          <a:p>
            <a:r>
              <a:rPr lang="en-US" sz="4400" dirty="0"/>
              <a:t>Material/equipment Flow Evaluation</a:t>
            </a:r>
          </a:p>
        </p:txBody>
      </p:sp>
      <p:sp>
        <p:nvSpPr>
          <p:cNvPr id="7" name="TextBox 6">
            <a:extLst>
              <a:ext uri="{FF2B5EF4-FFF2-40B4-BE49-F238E27FC236}">
                <a16:creationId xmlns:a16="http://schemas.microsoft.com/office/drawing/2014/main" id="{422547D1-A5B8-BBAD-2207-D163BA5082B5}"/>
              </a:ext>
            </a:extLst>
          </p:cNvPr>
          <p:cNvSpPr txBox="1"/>
          <p:nvPr/>
        </p:nvSpPr>
        <p:spPr>
          <a:xfrm>
            <a:off x="11149070" y="6389783"/>
            <a:ext cx="363556" cy="380349"/>
          </a:xfrm>
          <a:prstGeom prst="rect">
            <a:avLst/>
          </a:prstGeom>
          <a:noFill/>
        </p:spPr>
        <p:txBody>
          <a:bodyPr wrap="square" rtlCol="0">
            <a:spAutoFit/>
          </a:bodyPr>
          <a:lstStyle/>
          <a:p>
            <a:r>
              <a:rPr lang="en-US" dirty="0">
                <a:solidFill>
                  <a:schemeClr val="bg1"/>
                </a:solidFill>
              </a:rPr>
              <a:t>8</a:t>
            </a:r>
          </a:p>
        </p:txBody>
      </p:sp>
      <p:sp>
        <p:nvSpPr>
          <p:cNvPr id="11" name="Content Placeholder 10">
            <a:extLst>
              <a:ext uri="{FF2B5EF4-FFF2-40B4-BE49-F238E27FC236}">
                <a16:creationId xmlns:a16="http://schemas.microsoft.com/office/drawing/2014/main" id="{61F9E4D6-2A5D-3EE6-C158-F58BAA1005BD}"/>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BE2F4B81-A50E-EB99-EE73-CCFA1B2DDF42}"/>
              </a:ext>
            </a:extLst>
          </p:cNvPr>
          <p:cNvPicPr>
            <a:picLocks noChangeAspect="1"/>
          </p:cNvPicPr>
          <p:nvPr/>
        </p:nvPicPr>
        <p:blipFill>
          <a:blip r:embed="rId2"/>
          <a:stretch>
            <a:fillRect/>
          </a:stretch>
        </p:blipFill>
        <p:spPr>
          <a:xfrm>
            <a:off x="-1" y="585000"/>
            <a:ext cx="11646569" cy="5705799"/>
          </a:xfrm>
          <a:prstGeom prst="rect">
            <a:avLst/>
          </a:prstGeom>
        </p:spPr>
      </p:pic>
    </p:spTree>
    <p:extLst>
      <p:ext uri="{BB962C8B-B14F-4D97-AF65-F5344CB8AC3E}">
        <p14:creationId xmlns:p14="http://schemas.microsoft.com/office/powerpoint/2010/main" val="133013299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E257B-EDC2-F94F-919F-ADAFC1A6A07E}"/>
              </a:ext>
            </a:extLst>
          </p:cNvPr>
          <p:cNvSpPr>
            <a:spLocks noGrp="1"/>
          </p:cNvSpPr>
          <p:nvPr>
            <p:ph type="title"/>
          </p:nvPr>
        </p:nvSpPr>
        <p:spPr>
          <a:xfrm>
            <a:off x="436727" y="66102"/>
            <a:ext cx="11328235" cy="881349"/>
          </a:xfrm>
        </p:spPr>
        <p:txBody>
          <a:bodyPr>
            <a:normAutofit/>
          </a:bodyPr>
          <a:lstStyle/>
          <a:p>
            <a:r>
              <a:rPr lang="en-US" sz="3600" dirty="0"/>
              <a:t>Fleet Management Evaluation</a:t>
            </a:r>
          </a:p>
        </p:txBody>
      </p:sp>
      <p:sp>
        <p:nvSpPr>
          <p:cNvPr id="3" name="TextBox 2">
            <a:extLst>
              <a:ext uri="{FF2B5EF4-FFF2-40B4-BE49-F238E27FC236}">
                <a16:creationId xmlns:a16="http://schemas.microsoft.com/office/drawing/2014/main" id="{DE781100-642C-481C-FF8F-F0BA70AB88BA}"/>
              </a:ext>
            </a:extLst>
          </p:cNvPr>
          <p:cNvSpPr txBox="1"/>
          <p:nvPr/>
        </p:nvSpPr>
        <p:spPr>
          <a:xfrm>
            <a:off x="11149070" y="6389783"/>
            <a:ext cx="363556" cy="380349"/>
          </a:xfrm>
          <a:prstGeom prst="rect">
            <a:avLst/>
          </a:prstGeom>
          <a:noFill/>
        </p:spPr>
        <p:txBody>
          <a:bodyPr wrap="square" rtlCol="0">
            <a:spAutoFit/>
          </a:bodyPr>
          <a:lstStyle/>
          <a:p>
            <a:r>
              <a:rPr lang="en-US" dirty="0">
                <a:solidFill>
                  <a:schemeClr val="bg1"/>
                </a:solidFill>
              </a:rPr>
              <a:t>9</a:t>
            </a:r>
          </a:p>
        </p:txBody>
      </p:sp>
      <p:pic>
        <p:nvPicPr>
          <p:cNvPr id="5" name="Picture 4">
            <a:extLst>
              <a:ext uri="{FF2B5EF4-FFF2-40B4-BE49-F238E27FC236}">
                <a16:creationId xmlns:a16="http://schemas.microsoft.com/office/drawing/2014/main" id="{3939CB87-8779-E05F-B0EE-57AC378A58B3}"/>
              </a:ext>
            </a:extLst>
          </p:cNvPr>
          <p:cNvPicPr>
            <a:picLocks noChangeAspect="1"/>
          </p:cNvPicPr>
          <p:nvPr/>
        </p:nvPicPr>
        <p:blipFill>
          <a:blip r:embed="rId2"/>
          <a:stretch>
            <a:fillRect/>
          </a:stretch>
        </p:blipFill>
        <p:spPr>
          <a:xfrm>
            <a:off x="0" y="627961"/>
            <a:ext cx="11633812" cy="5661917"/>
          </a:xfrm>
          <a:prstGeom prst="rect">
            <a:avLst/>
          </a:prstGeom>
        </p:spPr>
      </p:pic>
    </p:spTree>
    <p:extLst>
      <p:ext uri="{BB962C8B-B14F-4D97-AF65-F5344CB8AC3E}">
        <p14:creationId xmlns:p14="http://schemas.microsoft.com/office/powerpoint/2010/main" val="3905669518"/>
      </p:ext>
    </p:extLst>
  </p:cSld>
  <p:clrMapOvr>
    <a:masterClrMapping/>
  </p:clrMapOvr>
  <p:transition>
    <p:fade/>
  </p:transition>
</p:sld>
</file>

<file path=ppt/theme/theme1.xml><?xml version="1.0" encoding="utf-8"?>
<a:theme xmlns:a="http://schemas.openxmlformats.org/drawingml/2006/main" name="1_Office Theme">
  <a:themeElements>
    <a:clrScheme name="AICHI 2017">
      <a:dk1>
        <a:sysClr val="windowText" lastClr="000000"/>
      </a:dk1>
      <a:lt1>
        <a:sysClr val="window" lastClr="FFFFFF"/>
      </a:lt1>
      <a:dk2>
        <a:srgbClr val="537893"/>
      </a:dk2>
      <a:lt2>
        <a:srgbClr val="F1F0EC"/>
      </a:lt2>
      <a:accent1>
        <a:srgbClr val="F36B25"/>
      </a:accent1>
      <a:accent2>
        <a:srgbClr val="787878"/>
      </a:accent2>
      <a:accent3>
        <a:srgbClr val="0074C8"/>
      </a:accent3>
      <a:accent4>
        <a:srgbClr val="F7B228"/>
      </a:accent4>
      <a:accent5>
        <a:srgbClr val="B4E60F"/>
      </a:accent5>
      <a:accent6>
        <a:srgbClr val="99CCFF"/>
      </a:accent6>
      <a:hlink>
        <a:srgbClr val="F7B228"/>
      </a:hlink>
      <a:folHlink>
        <a:srgbClr val="ADADAD"/>
      </a:folHlink>
    </a:clrScheme>
    <a:fontScheme name="AICHI 2017">
      <a:majorFont>
        <a:latin typeface="DIN Condense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38E8A3E3349DE498358797356B1EF7A" ma:contentTypeVersion="21" ma:contentTypeDescription="Create a new document." ma:contentTypeScope="" ma:versionID="5163d9e968915770741856ac8be28015">
  <xsd:schema xmlns:xsd="http://www.w3.org/2001/XMLSchema" xmlns:xs="http://www.w3.org/2001/XMLSchema" xmlns:p="http://schemas.microsoft.com/office/2006/metadata/properties" xmlns:ns2="115adc3a-7b42-4be1-8ee6-dad8b5c6a804" xmlns:ns3="ca7d8eac-1ef4-4dab-ac8b-2f6d3ddebdd2" targetNamespace="http://schemas.microsoft.com/office/2006/metadata/properties" ma:root="true" ma:fieldsID="a99dde94d9dd293c2b39b8d37deb715b" ns2:_="" ns3:_="">
    <xsd:import namespace="115adc3a-7b42-4be1-8ee6-dad8b5c6a804"/>
    <xsd:import namespace="ca7d8eac-1ef4-4dab-ac8b-2f6d3ddebdd2"/>
    <xsd:element name="properties">
      <xsd:complexType>
        <xsd:sequence>
          <xsd:element name="documentManagement">
            <xsd:complexType>
              <xsd:all>
                <xsd:element ref="ns2:Process" minOccurs="0"/>
                <xsd:element ref="ns2:DealerDepartment" minOccurs="0"/>
                <xsd:element ref="ns2:LeanTools" minOccurs="0"/>
                <xsd:element ref="ns2:MediaServiceMetadata" minOccurs="0"/>
                <xsd:element ref="ns2:MediaServiceFastMetadata" minOccurs="0"/>
                <xsd:element ref="ns2:Highlights"/>
                <xsd:element ref="ns2:MediaServiceDateTaken" minOccurs="0"/>
                <xsd:element ref="ns2:Dealership" minOccurs="0"/>
                <xsd:element ref="ns2:MediaServiceLocation" minOccurs="0"/>
                <xsd:element ref="ns2:MediaServiceGenerationTime" minOccurs="0"/>
                <xsd:element ref="ns2:MediaServiceEventHashCode" minOccurs="0"/>
                <xsd:element ref="ns2:MediaServiceAutoTags"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5adc3a-7b42-4be1-8ee6-dad8b5c6a804" elementFormDefault="qualified">
    <xsd:import namespace="http://schemas.microsoft.com/office/2006/documentManagement/types"/>
    <xsd:import namespace="http://schemas.microsoft.com/office/infopath/2007/PartnerControls"/>
    <xsd:element name="Process" ma:index="8" nillable="true" ma:displayName="Process" ma:description="Process Selection" ma:format="Dropdown" ma:internalName="Process">
      <xsd:complexType>
        <xsd:complexContent>
          <xsd:extension base="dms:MultiChoice">
            <xsd:sequence>
              <xsd:element name="Value" maxOccurs="unbounded" minOccurs="0" nillable="true">
                <xsd:simpleType>
                  <xsd:restriction base="dms:Choice">
                    <xsd:enumeration value="Attachment Tagging"/>
                    <xsd:enumeration value="Audit"/>
                    <xsd:enumeration value="Backrest Storage"/>
                    <xsd:enumeration value="Battery Tagging"/>
                    <xsd:enumeration value="Designate and Indicate"/>
                    <xsd:enumeration value="FIFO"/>
                    <xsd:enumeration value="Fill Rate"/>
                    <xsd:enumeration value="Fork Storage"/>
                    <xsd:enumeration value="PM Tracking"/>
                    <xsd:enumeration value="Project Management"/>
                    <xsd:enumeration value="Receiving"/>
                    <xsd:enumeration value="Scheduling"/>
                    <xsd:enumeration value="Service Bays"/>
                    <xsd:enumeration value="Service Vans"/>
                    <xsd:enumeration value="Shop Management"/>
                    <xsd:enumeration value="SS / Attachment Storage"/>
                    <xsd:enumeration value="Storage"/>
                    <xsd:enumeration value="Truck Storage"/>
                    <xsd:enumeration value="Truck Tagging"/>
                    <xsd:enumeration value="Work Orders"/>
                    <xsd:enumeration value="Yuichi Board"/>
                  </xsd:restriction>
                </xsd:simpleType>
              </xsd:element>
            </xsd:sequence>
          </xsd:extension>
        </xsd:complexContent>
      </xsd:complexType>
    </xsd:element>
    <xsd:element name="DealerDepartment" ma:index="9" nillable="true" ma:displayName="Dealer Department" ma:description="Dealer Department Selection" ma:format="Dropdown" ma:internalName="DealerDepartment">
      <xsd:complexType>
        <xsd:complexContent>
          <xsd:extension base="dms:MultiChoice">
            <xsd:sequence>
              <xsd:element name="Value" maxOccurs="unbounded" minOccurs="0" nillable="true">
                <xsd:simpleType>
                  <xsd:restriction base="dms:Choice">
                    <xsd:enumeration value="Accounting"/>
                    <xsd:enumeration value="Parts"/>
                    <xsd:enumeration value="Rental"/>
                    <xsd:enumeration value="Sales"/>
                    <xsd:enumeration value="Sales Coordination"/>
                    <xsd:enumeration value="Service"/>
                    <xsd:enumeration value="Transportation"/>
                  </xsd:restriction>
                </xsd:simpleType>
              </xsd:element>
            </xsd:sequence>
          </xsd:extension>
        </xsd:complexContent>
      </xsd:complexType>
    </xsd:element>
    <xsd:element name="LeanTools" ma:index="10" nillable="true" ma:displayName="Lean Tools" ma:description="Lean Tools Selection" ma:format="Dropdown" ma:internalName="LeanTools">
      <xsd:complexType>
        <xsd:complexContent>
          <xsd:extension base="dms:MultiChoice">
            <xsd:sequence>
              <xsd:element name="Value" maxOccurs="unbounded" minOccurs="0" nillable="true">
                <xsd:simpleType>
                  <xsd:restriction base="dms:Choice">
                    <xsd:enumeration value="5 Whys"/>
                    <xsd:enumeration value="5S"/>
                    <xsd:enumeration value="A3 Problem Solving"/>
                    <xsd:enumeration value="Andon"/>
                    <xsd:enumeration value="Asaichi / Huddle Meeting"/>
                    <xsd:enumeration value="Continuous Flow"/>
                    <xsd:enumeration value="Core Values / Leadership"/>
                    <xsd:enumeration value="Genchi Genbutsu"/>
                    <xsd:enumeration value="Hoshin Kanri (Strategic Planning)"/>
                    <xsd:enumeration value="Jidoka - Autonomation"/>
                    <xsd:enumeration value="Just-in-Time"/>
                    <xsd:enumeration value="Kaizen"/>
                    <xsd:enumeration value="Kamishibai"/>
                    <xsd:enumeration value="Kanban Systems"/>
                    <xsd:enumeration value="Kata"/>
                    <xsd:enumeration value="KPI Tree"/>
                    <xsd:enumeration value="Leadtime Reduction"/>
                    <xsd:enumeration value="PDCA"/>
                    <xsd:enumeration value="Poka Yoke"/>
                    <xsd:enumeration value="Process Mapping"/>
                    <xsd:enumeration value="Standard Work"/>
                    <xsd:enumeration value="TPM - Total Productive Maintenance"/>
                    <xsd:enumeration value="Training / Development"/>
                    <xsd:enumeration value="Visual Management - Visual Workplace"/>
                    <xsd:enumeration value="Weak Point Management"/>
                  </xsd:restriction>
                </xsd:simpleType>
              </xsd:element>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Highlights" ma:index="13" ma:displayName="Highlights" ma:default="Kaizen" ma:format="Dropdown" ma:internalName="Highlights">
      <xsd:simpleType>
        <xsd:restriction base="dms:Choice">
          <xsd:enumeration value="Kaizen"/>
          <xsd:enumeration value="Best Practice"/>
          <xsd:enumeration value="TLM Presentation"/>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Dealership" ma:index="15" nillable="true" ma:displayName="Dealership" ma:description="Dealership" ma:format="Dropdown" ma:internalName="Dealership">
      <xsd:simpleType>
        <xsd:restriction base="dms:Choice">
          <xsd:enumeration value="Atlas"/>
          <xsd:enumeration value="Bell"/>
          <xsd:enumeration value="Conger"/>
          <xsd:enumeration value="Hull"/>
          <xsd:enumeration value="Kenco"/>
          <xsd:enumeration value="Lift Truck Center"/>
          <xsd:enumeration value="Lift Truck Supply"/>
          <xsd:enumeration value="ProLift"/>
          <xsd:enumeration value="Shoppas"/>
          <xsd:enumeration value="SIE"/>
          <xsd:enumeration value="Southern States"/>
          <xsd:enumeration value="Southwest"/>
          <xsd:enumeration value="Summit"/>
          <xsd:enumeration value="TMHMS"/>
          <xsd:enumeration value="TMHNC"/>
          <xsd:enumeration value="TMHSol (LA)"/>
          <xsd:enumeration value="TMHSys (Atlanta)"/>
          <xsd:enumeration value="Watts Equipment"/>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e06e88a4-ceb7-415c-9313-7eb6ac3094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7d8eac-1ef4-4dab-ac8b-2f6d3ddebdd2"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1d875bcf-3eb9-44f6-9f73-cc1142c8fb5c}" ma:internalName="TaxCatchAll" ma:showField="CatchAllData" ma:web="ca7d8eac-1ef4-4dab-ac8b-2f6d3ddebd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cess xmlns="115adc3a-7b42-4be1-8ee6-dad8b5c6a804" xsi:nil="true"/>
    <DealerDepartment xmlns="115adc3a-7b42-4be1-8ee6-dad8b5c6a804" xsi:nil="true"/>
    <Dealership xmlns="115adc3a-7b42-4be1-8ee6-dad8b5c6a804" xsi:nil="true"/>
    <LeanTools xmlns="115adc3a-7b42-4be1-8ee6-dad8b5c6a804" xsi:nil="true"/>
    <Highlights xmlns="115adc3a-7b42-4be1-8ee6-dad8b5c6a804">Kaizen</Highlights>
    <TaxCatchAll xmlns="ca7d8eac-1ef4-4dab-ac8b-2f6d3ddebdd2" xsi:nil="true"/>
    <lcf76f155ced4ddcb4097134ff3c332f xmlns="115adc3a-7b42-4be1-8ee6-dad8b5c6a8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9B8835-29A7-40F4-8E1B-DCE865985F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5adc3a-7b42-4be1-8ee6-dad8b5c6a804"/>
    <ds:schemaRef ds:uri="ca7d8eac-1ef4-4dab-ac8b-2f6d3ddebd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EC752E-C545-4ECD-A322-292DF5A8A712}">
  <ds:schemaRefs>
    <ds:schemaRef ds:uri="http://schemas.microsoft.com/sharepoint/v3/contenttype/forms"/>
  </ds:schemaRefs>
</ds:datastoreItem>
</file>

<file path=customXml/itemProps3.xml><?xml version="1.0" encoding="utf-8"?>
<ds:datastoreItem xmlns:ds="http://schemas.openxmlformats.org/officeDocument/2006/customXml" ds:itemID="{A4C59888-EF88-432A-9D14-21E713999AA7}">
  <ds:schemaRefs>
    <ds:schemaRef ds:uri="http://purl.org/dc/elements/1.1/"/>
    <ds:schemaRef ds:uri="http://schemas.openxmlformats.org/package/2006/metadata/core-properties"/>
    <ds:schemaRef ds:uri="http://purl.org/dc/dcmitype/"/>
    <ds:schemaRef ds:uri="http://schemas.microsoft.com/office/2006/documentManagement/types"/>
    <ds:schemaRef ds:uri="115adc3a-7b42-4be1-8ee6-dad8b5c6a804"/>
    <ds:schemaRef ds:uri="http://schemas.microsoft.com/office/infopath/2007/PartnerControls"/>
    <ds:schemaRef ds:uri="http://schemas.microsoft.com/office/2006/metadata/properties"/>
    <ds:schemaRef ds:uri="ca7d8eac-1ef4-4dab-ac8b-2f6d3ddebdd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16322</TotalTime>
  <Words>1123</Words>
  <Application>Microsoft Office PowerPoint</Application>
  <PresentationFormat>Widescreen</PresentationFormat>
  <Paragraphs>108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DIN Condensed</vt:lpstr>
      <vt:lpstr>1_Office Theme</vt:lpstr>
      <vt:lpstr>JIT Toyota-Lift Solution Proposal to SUGIShima Petrochemical Corporation</vt:lpstr>
      <vt:lpstr>Agenda</vt:lpstr>
      <vt:lpstr>Assessment Summary Based on SUGISHIMA REQUESTS</vt:lpstr>
      <vt:lpstr>Customer Survey</vt:lpstr>
      <vt:lpstr> Score Summary: current Situation</vt:lpstr>
      <vt:lpstr>Safety Observations and Opportunities</vt:lpstr>
      <vt:lpstr>5S Evaluation</vt:lpstr>
      <vt:lpstr>Material/equipment Flow Evaluation</vt:lpstr>
      <vt:lpstr>Fleet Management Evaluation</vt:lpstr>
      <vt:lpstr>Solutions Proposal: Summary</vt:lpstr>
      <vt:lpstr>Solutions Proposal: Summary Continued</vt:lpstr>
      <vt:lpstr>Solutions Proposal: Warehouse Layout</vt:lpstr>
      <vt:lpstr>Solutions Proposal: Warehouse Layout</vt:lpstr>
      <vt:lpstr>Solutions Proposal: Warehouse Layout</vt:lpstr>
      <vt:lpstr>Solutions Proposal: Cost Savings</vt:lpstr>
      <vt:lpstr>Solutions Proposal: Cost Savings</vt:lpstr>
    </vt:vector>
  </TitlesOfParts>
  <Company>TINA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systems &amp; eCommerce</dc:title>
  <dc:creator>Nicholaus Ostergaard</dc:creator>
  <cp:lastModifiedBy>Danelle Turney</cp:lastModifiedBy>
  <cp:revision>45</cp:revision>
  <dcterms:created xsi:type="dcterms:W3CDTF">2017-07-18T14:21:59Z</dcterms:created>
  <dcterms:modified xsi:type="dcterms:W3CDTF">2023-11-03T14:17:21Z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0x010100538E8A3E3349DE498358797356B1EF7A</vt:lpwstr>
  </property>
</Properties>
</file>